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2" r:id="rId2"/>
    <p:sldId id="257" r:id="rId3"/>
    <p:sldId id="262" r:id="rId4"/>
    <p:sldId id="256" r:id="rId5"/>
    <p:sldId id="261" r:id="rId6"/>
    <p:sldId id="259" r:id="rId7"/>
    <p:sldId id="263" r:id="rId8"/>
    <p:sldId id="260" r:id="rId9"/>
    <p:sldId id="264" r:id="rId10"/>
    <p:sldId id="265" r:id="rId11"/>
    <p:sldId id="271" r:id="rId12"/>
    <p:sldId id="270"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79"/>
    <p:restoredTop sz="97887"/>
  </p:normalViewPr>
  <p:slideViewPr>
    <p:cSldViewPr snapToGrid="0" snapToObjects="1">
      <p:cViewPr varScale="1">
        <p:scale>
          <a:sx n="229" d="100"/>
          <a:sy n="229" d="100"/>
        </p:scale>
        <p:origin x="57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tiff>
</file>

<file path=ppt/media/image5.tiff>
</file>

<file path=ppt/media/image6.png>
</file>

<file path=ppt/media/image7.tiff>
</file>

<file path=ppt/media/image8.tif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06D42-F044-AC44-8E4D-3683912F5ED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E9057A1-C2D2-F949-B2B6-078693975C1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BEA3DF0-B277-C043-A837-CC6A214F913A}"/>
              </a:ext>
            </a:extLst>
          </p:cNvPr>
          <p:cNvSpPr>
            <a:spLocks noGrp="1"/>
          </p:cNvSpPr>
          <p:nvPr>
            <p:ph type="dt" sz="half" idx="10"/>
          </p:nvPr>
        </p:nvSpPr>
        <p:spPr/>
        <p:txBody>
          <a:bodyPr/>
          <a:lstStyle/>
          <a:p>
            <a:fld id="{0AD827FE-E570-384E-9D92-919B8B51A59B}" type="datetimeFigureOut">
              <a:rPr lang="en-US" smtClean="0"/>
              <a:t>10/30/20</a:t>
            </a:fld>
            <a:endParaRPr lang="en-US"/>
          </a:p>
        </p:txBody>
      </p:sp>
      <p:sp>
        <p:nvSpPr>
          <p:cNvPr id="5" name="Footer Placeholder 4">
            <a:extLst>
              <a:ext uri="{FF2B5EF4-FFF2-40B4-BE49-F238E27FC236}">
                <a16:creationId xmlns:a16="http://schemas.microsoft.com/office/drawing/2014/main" id="{1824C3C2-6992-5640-A151-BA217DFBFB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E5389B-07FF-A744-87F2-B3B1ED1F6429}"/>
              </a:ext>
            </a:extLst>
          </p:cNvPr>
          <p:cNvSpPr>
            <a:spLocks noGrp="1"/>
          </p:cNvSpPr>
          <p:nvPr>
            <p:ph type="sldNum" sz="quarter" idx="12"/>
          </p:nvPr>
        </p:nvSpPr>
        <p:spPr/>
        <p:txBody>
          <a:bodyPr/>
          <a:lstStyle/>
          <a:p>
            <a:fld id="{AE0710FE-FBC9-7B40-BC19-E3575388F127}" type="slidenum">
              <a:rPr lang="en-US" smtClean="0"/>
              <a:t>‹#›</a:t>
            </a:fld>
            <a:endParaRPr lang="en-US"/>
          </a:p>
        </p:txBody>
      </p:sp>
    </p:spTree>
    <p:extLst>
      <p:ext uri="{BB962C8B-B14F-4D97-AF65-F5344CB8AC3E}">
        <p14:creationId xmlns:p14="http://schemas.microsoft.com/office/powerpoint/2010/main" val="21652410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D07B3-62B4-7346-AD12-13B02A3C291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E8EE6EE-EEF4-D947-BA04-643746975DE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E7C0CF-7705-7742-BEC3-C6D466F69721}"/>
              </a:ext>
            </a:extLst>
          </p:cNvPr>
          <p:cNvSpPr>
            <a:spLocks noGrp="1"/>
          </p:cNvSpPr>
          <p:nvPr>
            <p:ph type="dt" sz="half" idx="10"/>
          </p:nvPr>
        </p:nvSpPr>
        <p:spPr/>
        <p:txBody>
          <a:bodyPr/>
          <a:lstStyle/>
          <a:p>
            <a:fld id="{0AD827FE-E570-384E-9D92-919B8B51A59B}" type="datetimeFigureOut">
              <a:rPr lang="en-US" smtClean="0"/>
              <a:t>10/30/20</a:t>
            </a:fld>
            <a:endParaRPr lang="en-US"/>
          </a:p>
        </p:txBody>
      </p:sp>
      <p:sp>
        <p:nvSpPr>
          <p:cNvPr id="5" name="Footer Placeholder 4">
            <a:extLst>
              <a:ext uri="{FF2B5EF4-FFF2-40B4-BE49-F238E27FC236}">
                <a16:creationId xmlns:a16="http://schemas.microsoft.com/office/drawing/2014/main" id="{0EB4D46A-4A26-AF42-A196-E2108F225D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505F15-050E-574E-B6B8-B820A1CED0A0}"/>
              </a:ext>
            </a:extLst>
          </p:cNvPr>
          <p:cNvSpPr>
            <a:spLocks noGrp="1"/>
          </p:cNvSpPr>
          <p:nvPr>
            <p:ph type="sldNum" sz="quarter" idx="12"/>
          </p:nvPr>
        </p:nvSpPr>
        <p:spPr/>
        <p:txBody>
          <a:bodyPr/>
          <a:lstStyle/>
          <a:p>
            <a:fld id="{AE0710FE-FBC9-7B40-BC19-E3575388F127}" type="slidenum">
              <a:rPr lang="en-US" smtClean="0"/>
              <a:t>‹#›</a:t>
            </a:fld>
            <a:endParaRPr lang="en-US"/>
          </a:p>
        </p:txBody>
      </p:sp>
    </p:spTree>
    <p:extLst>
      <p:ext uri="{BB962C8B-B14F-4D97-AF65-F5344CB8AC3E}">
        <p14:creationId xmlns:p14="http://schemas.microsoft.com/office/powerpoint/2010/main" val="5422063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5E18632-181B-5E4D-94D8-A06733B1953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5460D86-634A-F144-AC2E-848D85BE230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6E65CD-A7C3-0C4F-989C-CB4961012DFE}"/>
              </a:ext>
            </a:extLst>
          </p:cNvPr>
          <p:cNvSpPr>
            <a:spLocks noGrp="1"/>
          </p:cNvSpPr>
          <p:nvPr>
            <p:ph type="dt" sz="half" idx="10"/>
          </p:nvPr>
        </p:nvSpPr>
        <p:spPr/>
        <p:txBody>
          <a:bodyPr/>
          <a:lstStyle/>
          <a:p>
            <a:fld id="{0AD827FE-E570-384E-9D92-919B8B51A59B}" type="datetimeFigureOut">
              <a:rPr lang="en-US" smtClean="0"/>
              <a:t>10/30/20</a:t>
            </a:fld>
            <a:endParaRPr lang="en-US"/>
          </a:p>
        </p:txBody>
      </p:sp>
      <p:sp>
        <p:nvSpPr>
          <p:cNvPr id="5" name="Footer Placeholder 4">
            <a:extLst>
              <a:ext uri="{FF2B5EF4-FFF2-40B4-BE49-F238E27FC236}">
                <a16:creationId xmlns:a16="http://schemas.microsoft.com/office/drawing/2014/main" id="{B7F7D404-BA07-AE43-B3E0-A5F7AD8680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EE2C17-A17C-0842-9BD8-2C77A1B26ABE}"/>
              </a:ext>
            </a:extLst>
          </p:cNvPr>
          <p:cNvSpPr>
            <a:spLocks noGrp="1"/>
          </p:cNvSpPr>
          <p:nvPr>
            <p:ph type="sldNum" sz="quarter" idx="12"/>
          </p:nvPr>
        </p:nvSpPr>
        <p:spPr/>
        <p:txBody>
          <a:bodyPr/>
          <a:lstStyle/>
          <a:p>
            <a:fld id="{AE0710FE-FBC9-7B40-BC19-E3575388F127}" type="slidenum">
              <a:rPr lang="en-US" smtClean="0"/>
              <a:t>‹#›</a:t>
            </a:fld>
            <a:endParaRPr lang="en-US"/>
          </a:p>
        </p:txBody>
      </p:sp>
    </p:spTree>
    <p:extLst>
      <p:ext uri="{BB962C8B-B14F-4D97-AF65-F5344CB8AC3E}">
        <p14:creationId xmlns:p14="http://schemas.microsoft.com/office/powerpoint/2010/main" val="31482892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50BC0-308D-1549-85F4-06EC7888E3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F39727-493B-F949-A041-A09247AAED2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CBA2E8-AD8B-6047-904F-829953D7B096}"/>
              </a:ext>
            </a:extLst>
          </p:cNvPr>
          <p:cNvSpPr>
            <a:spLocks noGrp="1"/>
          </p:cNvSpPr>
          <p:nvPr>
            <p:ph type="dt" sz="half" idx="10"/>
          </p:nvPr>
        </p:nvSpPr>
        <p:spPr/>
        <p:txBody>
          <a:bodyPr/>
          <a:lstStyle/>
          <a:p>
            <a:fld id="{0AD827FE-E570-384E-9D92-919B8B51A59B}" type="datetimeFigureOut">
              <a:rPr lang="en-US" smtClean="0"/>
              <a:t>10/30/20</a:t>
            </a:fld>
            <a:endParaRPr lang="en-US"/>
          </a:p>
        </p:txBody>
      </p:sp>
      <p:sp>
        <p:nvSpPr>
          <p:cNvPr id="5" name="Footer Placeholder 4">
            <a:extLst>
              <a:ext uri="{FF2B5EF4-FFF2-40B4-BE49-F238E27FC236}">
                <a16:creationId xmlns:a16="http://schemas.microsoft.com/office/drawing/2014/main" id="{6590AE0B-AD39-6B4D-BF87-C3D6C97C5F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2CB9C9-24FF-7C4A-9553-77354EFE5556}"/>
              </a:ext>
            </a:extLst>
          </p:cNvPr>
          <p:cNvSpPr>
            <a:spLocks noGrp="1"/>
          </p:cNvSpPr>
          <p:nvPr>
            <p:ph type="sldNum" sz="quarter" idx="12"/>
          </p:nvPr>
        </p:nvSpPr>
        <p:spPr/>
        <p:txBody>
          <a:bodyPr/>
          <a:lstStyle/>
          <a:p>
            <a:fld id="{AE0710FE-FBC9-7B40-BC19-E3575388F127}" type="slidenum">
              <a:rPr lang="en-US" smtClean="0"/>
              <a:t>‹#›</a:t>
            </a:fld>
            <a:endParaRPr lang="en-US"/>
          </a:p>
        </p:txBody>
      </p:sp>
    </p:spTree>
    <p:extLst>
      <p:ext uri="{BB962C8B-B14F-4D97-AF65-F5344CB8AC3E}">
        <p14:creationId xmlns:p14="http://schemas.microsoft.com/office/powerpoint/2010/main" val="34262742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F5351-D6B2-7142-802C-B99F6FE28F8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E6D9E60-3BEB-0549-B75B-0857D1B64B4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D8BE308-EC54-2141-8046-4ECCE1068DC9}"/>
              </a:ext>
            </a:extLst>
          </p:cNvPr>
          <p:cNvSpPr>
            <a:spLocks noGrp="1"/>
          </p:cNvSpPr>
          <p:nvPr>
            <p:ph type="dt" sz="half" idx="10"/>
          </p:nvPr>
        </p:nvSpPr>
        <p:spPr/>
        <p:txBody>
          <a:bodyPr/>
          <a:lstStyle/>
          <a:p>
            <a:fld id="{0AD827FE-E570-384E-9D92-919B8B51A59B}" type="datetimeFigureOut">
              <a:rPr lang="en-US" smtClean="0"/>
              <a:t>10/30/20</a:t>
            </a:fld>
            <a:endParaRPr lang="en-US"/>
          </a:p>
        </p:txBody>
      </p:sp>
      <p:sp>
        <p:nvSpPr>
          <p:cNvPr id="5" name="Footer Placeholder 4">
            <a:extLst>
              <a:ext uri="{FF2B5EF4-FFF2-40B4-BE49-F238E27FC236}">
                <a16:creationId xmlns:a16="http://schemas.microsoft.com/office/drawing/2014/main" id="{78BDF104-1D27-5147-A8C4-3D9B53A405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C2565C-4DB0-EE4C-9BB0-71AC22EA780C}"/>
              </a:ext>
            </a:extLst>
          </p:cNvPr>
          <p:cNvSpPr>
            <a:spLocks noGrp="1"/>
          </p:cNvSpPr>
          <p:nvPr>
            <p:ph type="sldNum" sz="quarter" idx="12"/>
          </p:nvPr>
        </p:nvSpPr>
        <p:spPr/>
        <p:txBody>
          <a:bodyPr/>
          <a:lstStyle/>
          <a:p>
            <a:fld id="{AE0710FE-FBC9-7B40-BC19-E3575388F127}" type="slidenum">
              <a:rPr lang="en-US" smtClean="0"/>
              <a:t>‹#›</a:t>
            </a:fld>
            <a:endParaRPr lang="en-US"/>
          </a:p>
        </p:txBody>
      </p:sp>
    </p:spTree>
    <p:extLst>
      <p:ext uri="{BB962C8B-B14F-4D97-AF65-F5344CB8AC3E}">
        <p14:creationId xmlns:p14="http://schemas.microsoft.com/office/powerpoint/2010/main" val="3675554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0D9CB-E649-9642-B205-7064DFAF2D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6875C57-47C1-6F47-AB65-5E0A6CB63F6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37E6C80-C694-CB4E-B61E-BB3A977CF1C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BEA6B1C-C6EB-8948-AA32-78D2EEF0D82A}"/>
              </a:ext>
            </a:extLst>
          </p:cNvPr>
          <p:cNvSpPr>
            <a:spLocks noGrp="1"/>
          </p:cNvSpPr>
          <p:nvPr>
            <p:ph type="dt" sz="half" idx="10"/>
          </p:nvPr>
        </p:nvSpPr>
        <p:spPr/>
        <p:txBody>
          <a:bodyPr/>
          <a:lstStyle/>
          <a:p>
            <a:fld id="{0AD827FE-E570-384E-9D92-919B8B51A59B}" type="datetimeFigureOut">
              <a:rPr lang="en-US" smtClean="0"/>
              <a:t>10/30/20</a:t>
            </a:fld>
            <a:endParaRPr lang="en-US"/>
          </a:p>
        </p:txBody>
      </p:sp>
      <p:sp>
        <p:nvSpPr>
          <p:cNvPr id="6" name="Footer Placeholder 5">
            <a:extLst>
              <a:ext uri="{FF2B5EF4-FFF2-40B4-BE49-F238E27FC236}">
                <a16:creationId xmlns:a16="http://schemas.microsoft.com/office/drawing/2014/main" id="{AEF23908-340B-0D4C-B7B1-607218DF1E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6F31E-1DCE-404D-9605-C2AA1E73AF1F}"/>
              </a:ext>
            </a:extLst>
          </p:cNvPr>
          <p:cNvSpPr>
            <a:spLocks noGrp="1"/>
          </p:cNvSpPr>
          <p:nvPr>
            <p:ph type="sldNum" sz="quarter" idx="12"/>
          </p:nvPr>
        </p:nvSpPr>
        <p:spPr/>
        <p:txBody>
          <a:bodyPr/>
          <a:lstStyle/>
          <a:p>
            <a:fld id="{AE0710FE-FBC9-7B40-BC19-E3575388F127}" type="slidenum">
              <a:rPr lang="en-US" smtClean="0"/>
              <a:t>‹#›</a:t>
            </a:fld>
            <a:endParaRPr lang="en-US"/>
          </a:p>
        </p:txBody>
      </p:sp>
    </p:spTree>
    <p:extLst>
      <p:ext uri="{BB962C8B-B14F-4D97-AF65-F5344CB8AC3E}">
        <p14:creationId xmlns:p14="http://schemas.microsoft.com/office/powerpoint/2010/main" val="37257719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1C852-C211-D440-A89E-14FEA1BABC9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1A67A64-CF93-754D-8519-91F44330CAF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1EBE700-DA86-C048-998B-68E7DBFDF3B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DE87F36-568F-8D4E-9D52-F9AF02F38BB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482A4FE-8371-F94C-AC00-3C813F2EC0F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33064AC-ABA7-E242-B528-DB52CA8BECA2}"/>
              </a:ext>
            </a:extLst>
          </p:cNvPr>
          <p:cNvSpPr>
            <a:spLocks noGrp="1"/>
          </p:cNvSpPr>
          <p:nvPr>
            <p:ph type="dt" sz="half" idx="10"/>
          </p:nvPr>
        </p:nvSpPr>
        <p:spPr/>
        <p:txBody>
          <a:bodyPr/>
          <a:lstStyle/>
          <a:p>
            <a:fld id="{0AD827FE-E570-384E-9D92-919B8B51A59B}" type="datetimeFigureOut">
              <a:rPr lang="en-US" smtClean="0"/>
              <a:t>10/30/20</a:t>
            </a:fld>
            <a:endParaRPr lang="en-US"/>
          </a:p>
        </p:txBody>
      </p:sp>
      <p:sp>
        <p:nvSpPr>
          <p:cNvPr id="8" name="Footer Placeholder 7">
            <a:extLst>
              <a:ext uri="{FF2B5EF4-FFF2-40B4-BE49-F238E27FC236}">
                <a16:creationId xmlns:a16="http://schemas.microsoft.com/office/drawing/2014/main" id="{A01A5EC2-A2D4-CA4A-9A23-1013CA58C90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9634603-94BF-5A41-8667-9DA997858513}"/>
              </a:ext>
            </a:extLst>
          </p:cNvPr>
          <p:cNvSpPr>
            <a:spLocks noGrp="1"/>
          </p:cNvSpPr>
          <p:nvPr>
            <p:ph type="sldNum" sz="quarter" idx="12"/>
          </p:nvPr>
        </p:nvSpPr>
        <p:spPr/>
        <p:txBody>
          <a:bodyPr/>
          <a:lstStyle/>
          <a:p>
            <a:fld id="{AE0710FE-FBC9-7B40-BC19-E3575388F127}" type="slidenum">
              <a:rPr lang="en-US" smtClean="0"/>
              <a:t>‹#›</a:t>
            </a:fld>
            <a:endParaRPr lang="en-US"/>
          </a:p>
        </p:txBody>
      </p:sp>
    </p:spTree>
    <p:extLst>
      <p:ext uri="{BB962C8B-B14F-4D97-AF65-F5344CB8AC3E}">
        <p14:creationId xmlns:p14="http://schemas.microsoft.com/office/powerpoint/2010/main" val="37492505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42FE7-4B48-6E48-AAD9-0590A5DFC71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EF3F590-EF6E-384D-92B9-39D540AA2F41}"/>
              </a:ext>
            </a:extLst>
          </p:cNvPr>
          <p:cNvSpPr>
            <a:spLocks noGrp="1"/>
          </p:cNvSpPr>
          <p:nvPr>
            <p:ph type="dt" sz="half" idx="10"/>
          </p:nvPr>
        </p:nvSpPr>
        <p:spPr/>
        <p:txBody>
          <a:bodyPr/>
          <a:lstStyle/>
          <a:p>
            <a:fld id="{0AD827FE-E570-384E-9D92-919B8B51A59B}" type="datetimeFigureOut">
              <a:rPr lang="en-US" smtClean="0"/>
              <a:t>10/30/20</a:t>
            </a:fld>
            <a:endParaRPr lang="en-US"/>
          </a:p>
        </p:txBody>
      </p:sp>
      <p:sp>
        <p:nvSpPr>
          <p:cNvPr id="4" name="Footer Placeholder 3">
            <a:extLst>
              <a:ext uri="{FF2B5EF4-FFF2-40B4-BE49-F238E27FC236}">
                <a16:creationId xmlns:a16="http://schemas.microsoft.com/office/drawing/2014/main" id="{DA452EFD-3239-D642-875D-1BDDADCE2AC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E46016E-D1AD-044F-B06E-B6425D5C185F}"/>
              </a:ext>
            </a:extLst>
          </p:cNvPr>
          <p:cNvSpPr>
            <a:spLocks noGrp="1"/>
          </p:cNvSpPr>
          <p:nvPr>
            <p:ph type="sldNum" sz="quarter" idx="12"/>
          </p:nvPr>
        </p:nvSpPr>
        <p:spPr/>
        <p:txBody>
          <a:bodyPr/>
          <a:lstStyle/>
          <a:p>
            <a:fld id="{AE0710FE-FBC9-7B40-BC19-E3575388F127}" type="slidenum">
              <a:rPr lang="en-US" smtClean="0"/>
              <a:t>‹#›</a:t>
            </a:fld>
            <a:endParaRPr lang="en-US"/>
          </a:p>
        </p:txBody>
      </p:sp>
    </p:spTree>
    <p:extLst>
      <p:ext uri="{BB962C8B-B14F-4D97-AF65-F5344CB8AC3E}">
        <p14:creationId xmlns:p14="http://schemas.microsoft.com/office/powerpoint/2010/main" val="2767946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E8F3C8F-D070-7949-BC61-5485C49D2D2C}"/>
              </a:ext>
            </a:extLst>
          </p:cNvPr>
          <p:cNvSpPr>
            <a:spLocks noGrp="1"/>
          </p:cNvSpPr>
          <p:nvPr>
            <p:ph type="dt" sz="half" idx="10"/>
          </p:nvPr>
        </p:nvSpPr>
        <p:spPr/>
        <p:txBody>
          <a:bodyPr/>
          <a:lstStyle/>
          <a:p>
            <a:fld id="{0AD827FE-E570-384E-9D92-919B8B51A59B}" type="datetimeFigureOut">
              <a:rPr lang="en-US" smtClean="0"/>
              <a:t>10/30/20</a:t>
            </a:fld>
            <a:endParaRPr lang="en-US"/>
          </a:p>
        </p:txBody>
      </p:sp>
      <p:sp>
        <p:nvSpPr>
          <p:cNvPr id="3" name="Footer Placeholder 2">
            <a:extLst>
              <a:ext uri="{FF2B5EF4-FFF2-40B4-BE49-F238E27FC236}">
                <a16:creationId xmlns:a16="http://schemas.microsoft.com/office/drawing/2014/main" id="{1E9F8561-7B1E-D74D-8C1F-183EFD37A2F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2AB7DD2-0F16-6D46-A0F2-367C14088601}"/>
              </a:ext>
            </a:extLst>
          </p:cNvPr>
          <p:cNvSpPr>
            <a:spLocks noGrp="1"/>
          </p:cNvSpPr>
          <p:nvPr>
            <p:ph type="sldNum" sz="quarter" idx="12"/>
          </p:nvPr>
        </p:nvSpPr>
        <p:spPr/>
        <p:txBody>
          <a:bodyPr/>
          <a:lstStyle/>
          <a:p>
            <a:fld id="{AE0710FE-FBC9-7B40-BC19-E3575388F127}" type="slidenum">
              <a:rPr lang="en-US" smtClean="0"/>
              <a:t>‹#›</a:t>
            </a:fld>
            <a:endParaRPr lang="en-US"/>
          </a:p>
        </p:txBody>
      </p:sp>
    </p:spTree>
    <p:extLst>
      <p:ext uri="{BB962C8B-B14F-4D97-AF65-F5344CB8AC3E}">
        <p14:creationId xmlns:p14="http://schemas.microsoft.com/office/powerpoint/2010/main" val="12455545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88C96-A8F3-F14F-84D0-74A951A670E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7B98C2C-BDBE-AA47-A327-ABB80A0CA3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F4EFF82-6E41-5E4B-AFBC-706677DE65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A653F26-2498-3046-91F9-821C9FB1BE3E}"/>
              </a:ext>
            </a:extLst>
          </p:cNvPr>
          <p:cNvSpPr>
            <a:spLocks noGrp="1"/>
          </p:cNvSpPr>
          <p:nvPr>
            <p:ph type="dt" sz="half" idx="10"/>
          </p:nvPr>
        </p:nvSpPr>
        <p:spPr/>
        <p:txBody>
          <a:bodyPr/>
          <a:lstStyle/>
          <a:p>
            <a:fld id="{0AD827FE-E570-384E-9D92-919B8B51A59B}" type="datetimeFigureOut">
              <a:rPr lang="en-US" smtClean="0"/>
              <a:t>10/30/20</a:t>
            </a:fld>
            <a:endParaRPr lang="en-US"/>
          </a:p>
        </p:txBody>
      </p:sp>
      <p:sp>
        <p:nvSpPr>
          <p:cNvPr id="6" name="Footer Placeholder 5">
            <a:extLst>
              <a:ext uri="{FF2B5EF4-FFF2-40B4-BE49-F238E27FC236}">
                <a16:creationId xmlns:a16="http://schemas.microsoft.com/office/drawing/2014/main" id="{DE8BFEF0-AFEB-EA42-AE9C-CE28A362BCC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DE612F-E1F9-A84B-ABFF-5C076BC5AD15}"/>
              </a:ext>
            </a:extLst>
          </p:cNvPr>
          <p:cNvSpPr>
            <a:spLocks noGrp="1"/>
          </p:cNvSpPr>
          <p:nvPr>
            <p:ph type="sldNum" sz="quarter" idx="12"/>
          </p:nvPr>
        </p:nvSpPr>
        <p:spPr/>
        <p:txBody>
          <a:bodyPr/>
          <a:lstStyle/>
          <a:p>
            <a:fld id="{AE0710FE-FBC9-7B40-BC19-E3575388F127}" type="slidenum">
              <a:rPr lang="en-US" smtClean="0"/>
              <a:t>‹#›</a:t>
            </a:fld>
            <a:endParaRPr lang="en-US"/>
          </a:p>
        </p:txBody>
      </p:sp>
    </p:spTree>
    <p:extLst>
      <p:ext uri="{BB962C8B-B14F-4D97-AF65-F5344CB8AC3E}">
        <p14:creationId xmlns:p14="http://schemas.microsoft.com/office/powerpoint/2010/main" val="23373596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65686-9AEF-394F-8AC4-A0C103D7C24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F12BAE-4A35-2844-97B9-05B9B11029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772D02E-C11E-1642-80EC-350B0234E3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93319BA-4837-914A-8074-C585E912803B}"/>
              </a:ext>
            </a:extLst>
          </p:cNvPr>
          <p:cNvSpPr>
            <a:spLocks noGrp="1"/>
          </p:cNvSpPr>
          <p:nvPr>
            <p:ph type="dt" sz="half" idx="10"/>
          </p:nvPr>
        </p:nvSpPr>
        <p:spPr/>
        <p:txBody>
          <a:bodyPr/>
          <a:lstStyle/>
          <a:p>
            <a:fld id="{0AD827FE-E570-384E-9D92-919B8B51A59B}" type="datetimeFigureOut">
              <a:rPr lang="en-US" smtClean="0"/>
              <a:t>10/30/20</a:t>
            </a:fld>
            <a:endParaRPr lang="en-US"/>
          </a:p>
        </p:txBody>
      </p:sp>
      <p:sp>
        <p:nvSpPr>
          <p:cNvPr id="6" name="Footer Placeholder 5">
            <a:extLst>
              <a:ext uri="{FF2B5EF4-FFF2-40B4-BE49-F238E27FC236}">
                <a16:creationId xmlns:a16="http://schemas.microsoft.com/office/drawing/2014/main" id="{37215F90-9975-CB4F-9179-ABC0854B76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640285-84B7-7C4A-B365-3B51F92F60BD}"/>
              </a:ext>
            </a:extLst>
          </p:cNvPr>
          <p:cNvSpPr>
            <a:spLocks noGrp="1"/>
          </p:cNvSpPr>
          <p:nvPr>
            <p:ph type="sldNum" sz="quarter" idx="12"/>
          </p:nvPr>
        </p:nvSpPr>
        <p:spPr/>
        <p:txBody>
          <a:bodyPr/>
          <a:lstStyle/>
          <a:p>
            <a:fld id="{AE0710FE-FBC9-7B40-BC19-E3575388F127}" type="slidenum">
              <a:rPr lang="en-US" smtClean="0"/>
              <a:t>‹#›</a:t>
            </a:fld>
            <a:endParaRPr lang="en-US"/>
          </a:p>
        </p:txBody>
      </p:sp>
    </p:spTree>
    <p:extLst>
      <p:ext uri="{BB962C8B-B14F-4D97-AF65-F5344CB8AC3E}">
        <p14:creationId xmlns:p14="http://schemas.microsoft.com/office/powerpoint/2010/main" val="10913536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568684-8A0E-674F-BF47-7B212C3FA1A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815AB16-B293-7043-A4C3-B7070F25029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63BFFC-A399-0448-9AC7-C0B296164D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D827FE-E570-384E-9D92-919B8B51A59B}" type="datetimeFigureOut">
              <a:rPr lang="en-US" smtClean="0"/>
              <a:t>10/30/20</a:t>
            </a:fld>
            <a:endParaRPr lang="en-US"/>
          </a:p>
        </p:txBody>
      </p:sp>
      <p:sp>
        <p:nvSpPr>
          <p:cNvPr id="5" name="Footer Placeholder 4">
            <a:extLst>
              <a:ext uri="{FF2B5EF4-FFF2-40B4-BE49-F238E27FC236}">
                <a16:creationId xmlns:a16="http://schemas.microsoft.com/office/drawing/2014/main" id="{9F6A993A-8D3E-8B44-BE32-FC922AD2C6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561854C-2052-F647-99F5-0005DCEAACE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0710FE-FBC9-7B40-BC19-E3575388F127}" type="slidenum">
              <a:rPr lang="en-US" smtClean="0"/>
              <a:t>‹#›</a:t>
            </a:fld>
            <a:endParaRPr lang="en-US"/>
          </a:p>
        </p:txBody>
      </p:sp>
    </p:spTree>
    <p:extLst>
      <p:ext uri="{BB962C8B-B14F-4D97-AF65-F5344CB8AC3E}">
        <p14:creationId xmlns:p14="http://schemas.microsoft.com/office/powerpoint/2010/main" val="4679976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78A9D-219C-1C4D-A774-59B0DDC4EAFF}"/>
              </a:ext>
            </a:extLst>
          </p:cNvPr>
          <p:cNvSpPr>
            <a:spLocks noGrp="1"/>
          </p:cNvSpPr>
          <p:nvPr>
            <p:ph type="title"/>
          </p:nvPr>
        </p:nvSpPr>
        <p:spPr>
          <a:xfrm>
            <a:off x="404567" y="0"/>
            <a:ext cx="10515600" cy="1325563"/>
          </a:xfrm>
        </p:spPr>
        <p:txBody>
          <a:bodyPr/>
          <a:lstStyle/>
          <a:p>
            <a:r>
              <a:rPr lang="en-US" dirty="0"/>
              <a:t>Clustering of stocks with </a:t>
            </a:r>
            <a:r>
              <a:rPr lang="en-US" dirty="0" err="1"/>
              <a:t>multispatial</a:t>
            </a:r>
            <a:r>
              <a:rPr lang="en-US" dirty="0"/>
              <a:t> CCM</a:t>
            </a:r>
          </a:p>
        </p:txBody>
      </p:sp>
      <p:sp>
        <p:nvSpPr>
          <p:cNvPr id="3" name="Content Placeholder 2">
            <a:extLst>
              <a:ext uri="{FF2B5EF4-FFF2-40B4-BE49-F238E27FC236}">
                <a16:creationId xmlns:a16="http://schemas.microsoft.com/office/drawing/2014/main" id="{99C85D78-D0B1-D14A-85E0-FBCBD7FA6C6B}"/>
              </a:ext>
            </a:extLst>
          </p:cNvPr>
          <p:cNvSpPr>
            <a:spLocks noGrp="1"/>
          </p:cNvSpPr>
          <p:nvPr>
            <p:ph idx="1"/>
          </p:nvPr>
        </p:nvSpPr>
        <p:spPr>
          <a:xfrm>
            <a:off x="216816" y="1018095"/>
            <a:ext cx="11136984" cy="5158868"/>
          </a:xfrm>
        </p:spPr>
        <p:txBody>
          <a:bodyPr>
            <a:normAutofit fontScale="55000" lnSpcReduction="20000"/>
          </a:bodyPr>
          <a:lstStyle/>
          <a:p>
            <a:r>
              <a:rPr lang="en-US" dirty="0" err="1"/>
              <a:t>Multispatial</a:t>
            </a:r>
            <a:r>
              <a:rPr lang="en-US" dirty="0"/>
              <a:t> CCM assumes that all replicates are truly from the same system. However, for many of our putative causal variables, we see significant causality at the MPG levels but not at the ESU level. I suspect that this is because the different stocks are not true replicates of the same system or they are part of the same system but at different parts of the attractor for that system. </a:t>
            </a:r>
          </a:p>
          <a:p>
            <a:r>
              <a:rPr lang="en-US" dirty="0"/>
              <a:t>In ‘2_Clustering_Chinook_stocks.Rmd’  I evaluate how similar each stock is to every other stock, I forecast each stock using a simplex EDM embedding of every other stock to create a matrix of pairwise similarity between stocks using the average forecast rho.  To illustrate the results I used hierarchical cluster analysis to produce dendrograms at the ESU level and within each MPG (full disclosure: I don’t have much experience with dendrograms!). The hierarchical analysis uses a dissimilarity metric, so I used 1-rho as the measure. </a:t>
            </a:r>
          </a:p>
          <a:p>
            <a:pPr lvl="1"/>
            <a:r>
              <a:rPr lang="en-US" dirty="0"/>
              <a:t>I’m not sure if this is a logical way to think about the data. On the one hand: if you can easily forecast a stock based on an embedding of another stock, the assumption is that the factors driving their dynamics are mutual. On the other hand if you </a:t>
            </a:r>
            <a:r>
              <a:rPr lang="en-US" dirty="0" err="1"/>
              <a:t>CAN’t</a:t>
            </a:r>
            <a:r>
              <a:rPr lang="en-US" dirty="0"/>
              <a:t> easily forecast a stock based on an embedding of another stock, either there are different driving forces between the stocks (and they are actually different systems) or the sampling is insufficient and each stock is on a different part of the same attractor, or there is a ton of stochasticity and the sample size is insufficient. </a:t>
            </a:r>
          </a:p>
          <a:p>
            <a:r>
              <a:rPr lang="en-US" dirty="0"/>
              <a:t>If all the stocks are true replicates of the ESU,  we would see all the stocks similar to each other and connected low on the y-axis - we don’t see this as the finally connections between groups occurs at 1 on the y-axis (rho~=0).  If the stocks are not replicates, this would explain why we are getting so few significant causal effects at the ESU level.  </a:t>
            </a:r>
          </a:p>
          <a:p>
            <a:r>
              <a:rPr lang="en-US" dirty="0"/>
              <a:t>If the MPGs were distinct from each other, we would see them group up by MPG. There is a little of that happening (e.g. IMN for the 5-year old recruit data), but for the most part they are mixed up.  </a:t>
            </a:r>
          </a:p>
          <a:p>
            <a:r>
              <a:rPr lang="en-US" dirty="0"/>
              <a:t>That got me wondering if the same thing was happening at the MPG level, that is if the stocks within each MPG could reasonably be assumed to be replicates of the same system.  It may be that if there is a stock that is very different from the rest in the MPG, leaving it out would lead to cleaner results.  So, I ran the same hierarchical analysis within each MPG.   I then chose a dissimilarity of 0.7 (rho of 0.3) to cut the dendrogram into clusters of stocks that are more similar to each other than the whole MPG. (Each cluster needed at least 2 stocks for sample size limitations). </a:t>
            </a:r>
          </a:p>
          <a:p>
            <a:r>
              <a:rPr lang="en-US" dirty="0"/>
              <a:t>I then ran the CCM analysis at the ESU, MPG levels and at the level of these hierarchical clusters to see if the CCM results improved at all.  I’ve only pasted in the results for the Hatchery data, see the drive for the rest of the plots under Output &gt; Figures &gt; 3_CCM &gt; </a:t>
            </a:r>
            <a:r>
              <a:rPr lang="en-US" dirty="0" err="1"/>
              <a:t>multispatial</a:t>
            </a:r>
            <a:r>
              <a:rPr lang="en-US" dirty="0"/>
              <a:t>.  In many cases the smaller clusters produce slightly better results (lower p-value and higher rho). This is despite the fact that the sample size is smaller. In some cases it flags different causal variables.  </a:t>
            </a:r>
          </a:p>
        </p:txBody>
      </p:sp>
    </p:spTree>
    <p:extLst>
      <p:ext uri="{BB962C8B-B14F-4D97-AF65-F5344CB8AC3E}">
        <p14:creationId xmlns:p14="http://schemas.microsoft.com/office/powerpoint/2010/main" val="39388912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31C5A2A-A8B1-E449-B486-BED5D88E578F}"/>
              </a:ext>
            </a:extLst>
          </p:cNvPr>
          <p:cNvSpPr txBox="1"/>
          <p:nvPr/>
        </p:nvSpPr>
        <p:spPr>
          <a:xfrm>
            <a:off x="615820" y="143069"/>
            <a:ext cx="11035004" cy="2677656"/>
          </a:xfrm>
          <a:prstGeom prst="rect">
            <a:avLst/>
          </a:prstGeom>
          <a:noFill/>
        </p:spPr>
        <p:txBody>
          <a:bodyPr wrap="square" rtlCol="0">
            <a:spAutoFit/>
          </a:bodyPr>
          <a:lstStyle/>
          <a:p>
            <a:r>
              <a:rPr lang="en-US" sz="1200" dirty="0"/>
              <a:t>This </a:t>
            </a:r>
            <a:r>
              <a:rPr lang="en-US" sz="1200" dirty="0" err="1"/>
              <a:t>treemap</a:t>
            </a:r>
            <a:r>
              <a:rPr lang="en-US" sz="1200" dirty="0"/>
              <a:t> displays our hierarchical CCM results as a set of nested rectangles. Each group (and subgroup) is represented by a rectangle, in which the area is proportional to the terminal rho from the CCM of all the putative causal variables demonstrating significant convergence (the p-value of the test that the terminal rho is significantly higher than the minimum library rho was &lt;= 0.1).  If multiple tau for a causal variable had a p-value &lt;= 0.1, only the tau with the highest rho was retained. If multiple offsets of a causal variable were significant, only the offset with the highest rho was retained. </a:t>
            </a:r>
          </a:p>
          <a:p>
            <a:pPr marL="171450" indent="-171450">
              <a:buFont typeface="Arial" panose="020B0604020202020204" pitchFamily="34" charset="0"/>
              <a:buChar char="•"/>
            </a:pPr>
            <a:r>
              <a:rPr lang="en-US" sz="1200" dirty="0"/>
              <a:t>The first grouping is for 5 year old (orange) vs 4 year old (green) recruits per </a:t>
            </a:r>
            <a:r>
              <a:rPr lang="en-US" sz="1200" dirty="0" err="1"/>
              <a:t>spawner</a:t>
            </a:r>
            <a:r>
              <a:rPr lang="en-US" sz="1200" dirty="0"/>
              <a:t>. The data for the 5 year old recruits had more significant causal variables. </a:t>
            </a:r>
          </a:p>
          <a:p>
            <a:pPr marL="171450" indent="-171450">
              <a:buFont typeface="Arial" panose="020B0604020202020204" pitchFamily="34" charset="0"/>
              <a:buChar char="•"/>
            </a:pPr>
            <a:r>
              <a:rPr lang="en-US" sz="1200" dirty="0"/>
              <a:t>Within each recruit age, we can compare the different ways the data are grouped.</a:t>
            </a:r>
          </a:p>
          <a:p>
            <a:pPr marL="628650" lvl="1" indent="-171450">
              <a:buFont typeface="Arial" panose="020B0604020202020204" pitchFamily="34" charset="0"/>
              <a:buChar char="•"/>
            </a:pPr>
            <a:r>
              <a:rPr lang="en-US" sz="1200" dirty="0"/>
              <a:t>‘ESU’ is for a CCM in which all the stocks are combined in the same attractor, </a:t>
            </a:r>
          </a:p>
          <a:p>
            <a:pPr marL="628650" lvl="1" indent="-171450">
              <a:buFont typeface="Arial" panose="020B0604020202020204" pitchFamily="34" charset="0"/>
              <a:buChar char="•"/>
            </a:pPr>
            <a:r>
              <a:rPr lang="en-US" sz="1200" dirty="0"/>
              <a:t>‘MPGs’ divides the stocks by the three main MPGs, Middle Fork Salmon, </a:t>
            </a:r>
            <a:r>
              <a:rPr lang="en-US" sz="1200" dirty="0" err="1"/>
              <a:t>Imnaha</a:t>
            </a:r>
            <a:r>
              <a:rPr lang="en-US" sz="1200" dirty="0"/>
              <a:t>, and Upper Salmon and excludes the South Fork Salmon and Lower Snake.</a:t>
            </a:r>
          </a:p>
          <a:p>
            <a:pPr marL="628650" lvl="1" indent="-171450">
              <a:buFont typeface="Arial" panose="020B0604020202020204" pitchFamily="34" charset="0"/>
              <a:buChar char="•"/>
            </a:pPr>
            <a:r>
              <a:rPr lang="en-US" sz="1200" dirty="0"/>
              <a:t>For both 4yo and 5yo recruits, the ESU level revealed the least causality, although it also has the smallest sample size whereas the MPGs have 3X as many CCM analyses, but even if you increase the size of the ESU box x3, more variables are causal at the MPG level.  </a:t>
            </a:r>
          </a:p>
          <a:p>
            <a:pPr marL="628650" lvl="1" indent="-171450">
              <a:buFont typeface="Arial" panose="020B0604020202020204" pitchFamily="34" charset="0"/>
              <a:buChar char="•"/>
            </a:pPr>
            <a:r>
              <a:rPr lang="en-US" sz="1200" dirty="0"/>
              <a:t>This may be because there are different driving forces between the stocks and they don’t belong on the same attractor so there is little pattern in the attractor for all stocks combined. Alternatively, each stock may be on a different part of the same attractor but the sampling is insufficient or the stochasticity is so high that it can’t be resolved.</a:t>
            </a:r>
          </a:p>
          <a:p>
            <a:pPr marL="628650" lvl="1" indent="-171450">
              <a:buFont typeface="Arial" panose="020B0604020202020204" pitchFamily="34" charset="0"/>
              <a:buChar char="•"/>
            </a:pPr>
            <a:endParaRPr lang="en-US" sz="1200" dirty="0"/>
          </a:p>
        </p:txBody>
      </p:sp>
      <p:sp>
        <p:nvSpPr>
          <p:cNvPr id="11" name="TextBox 10">
            <a:extLst>
              <a:ext uri="{FF2B5EF4-FFF2-40B4-BE49-F238E27FC236}">
                <a16:creationId xmlns:a16="http://schemas.microsoft.com/office/drawing/2014/main" id="{4D927A61-06E5-D644-AEC3-B6D5443056E3}"/>
              </a:ext>
            </a:extLst>
          </p:cNvPr>
          <p:cNvSpPr txBox="1"/>
          <p:nvPr/>
        </p:nvSpPr>
        <p:spPr>
          <a:xfrm>
            <a:off x="8043627" y="2451393"/>
            <a:ext cx="3452327" cy="2492990"/>
          </a:xfrm>
          <a:prstGeom prst="rect">
            <a:avLst/>
          </a:prstGeom>
          <a:noFill/>
        </p:spPr>
        <p:txBody>
          <a:bodyPr wrap="square" rtlCol="0">
            <a:spAutoFit/>
          </a:bodyPr>
          <a:lstStyle/>
          <a:p>
            <a:pPr marL="171450" indent="-171450">
              <a:buFont typeface="Arial" panose="020B0604020202020204" pitchFamily="34" charset="0"/>
              <a:buChar char="•"/>
            </a:pPr>
            <a:r>
              <a:rPr lang="en-US" sz="1200" dirty="0"/>
              <a:t>The stocks were also divided based on the simplex hierarchical analysis. The ‘ESU hierarchical’ arrangement is based on the hierarchical analysis of the whole ESU for 4yo and 5yo recruit per </a:t>
            </a:r>
            <a:r>
              <a:rPr lang="en-US" sz="1200" dirty="0" err="1"/>
              <a:t>spawner</a:t>
            </a:r>
            <a:r>
              <a:rPr lang="en-US" sz="1200" dirty="0"/>
              <a:t> data separately (slide 1). The ‘MPG hierarchical’ arrangement is based on the separate hierarchical analyses of each MPG (slides 3, 5, 7). </a:t>
            </a:r>
          </a:p>
          <a:p>
            <a:pPr marL="171450" indent="-171450">
              <a:buFont typeface="Arial" panose="020B0604020202020204" pitchFamily="34" charset="0"/>
              <a:buChar char="•"/>
            </a:pPr>
            <a:r>
              <a:rPr lang="en-US" sz="1200" dirty="0"/>
              <a:t>Although these are the biggest boxes, they also have more analyses. ‘MPG hierarchical’ has 6-7x as many analyses and ‘ESU hierarchical’ has 5x as many analyses than the whole ESU level.  MPG hierarchical has 6-7x as many analyses </a:t>
            </a:r>
          </a:p>
        </p:txBody>
      </p:sp>
      <p:pic>
        <p:nvPicPr>
          <p:cNvPr id="5" name="Picture 4">
            <a:extLst>
              <a:ext uri="{FF2B5EF4-FFF2-40B4-BE49-F238E27FC236}">
                <a16:creationId xmlns:a16="http://schemas.microsoft.com/office/drawing/2014/main" id="{BECCAED7-0455-5C45-8CCF-5D9DC5331740}"/>
              </a:ext>
            </a:extLst>
          </p:cNvPr>
          <p:cNvPicPr>
            <a:picLocks noChangeAspect="1"/>
          </p:cNvPicPr>
          <p:nvPr/>
        </p:nvPicPr>
        <p:blipFill>
          <a:blip r:embed="rId2"/>
          <a:stretch>
            <a:fillRect/>
          </a:stretch>
        </p:blipFill>
        <p:spPr>
          <a:xfrm>
            <a:off x="1058643" y="2522387"/>
            <a:ext cx="6440588" cy="3980245"/>
          </a:xfrm>
          <a:prstGeom prst="rect">
            <a:avLst/>
          </a:prstGeom>
        </p:spPr>
      </p:pic>
    </p:spTree>
    <p:extLst>
      <p:ext uri="{BB962C8B-B14F-4D97-AF65-F5344CB8AC3E}">
        <p14:creationId xmlns:p14="http://schemas.microsoft.com/office/powerpoint/2010/main" val="23076579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9BB55CB-66EB-DD4D-894A-530111A00BAB}"/>
              </a:ext>
            </a:extLst>
          </p:cNvPr>
          <p:cNvSpPr>
            <a:spLocks noGrp="1"/>
          </p:cNvSpPr>
          <p:nvPr>
            <p:ph type="title"/>
          </p:nvPr>
        </p:nvSpPr>
        <p:spPr/>
        <p:txBody>
          <a:bodyPr/>
          <a:lstStyle/>
          <a:p>
            <a:r>
              <a:rPr lang="en-US" dirty="0"/>
              <a:t>MPGs with the most significant causal relationships within the ESU</a:t>
            </a:r>
          </a:p>
        </p:txBody>
      </p:sp>
      <p:pic>
        <p:nvPicPr>
          <p:cNvPr id="11" name="Picture 10">
            <a:extLst>
              <a:ext uri="{FF2B5EF4-FFF2-40B4-BE49-F238E27FC236}">
                <a16:creationId xmlns:a16="http://schemas.microsoft.com/office/drawing/2014/main" id="{018FDC75-B0F8-344A-A586-0031E080341C}"/>
              </a:ext>
            </a:extLst>
          </p:cNvPr>
          <p:cNvPicPr>
            <a:picLocks noChangeAspect="1"/>
          </p:cNvPicPr>
          <p:nvPr/>
        </p:nvPicPr>
        <p:blipFill>
          <a:blip r:embed="rId2"/>
          <a:stretch>
            <a:fillRect/>
          </a:stretch>
        </p:blipFill>
        <p:spPr>
          <a:xfrm>
            <a:off x="6113252" y="3126055"/>
            <a:ext cx="6078747" cy="3731945"/>
          </a:xfrm>
          <a:prstGeom prst="rect">
            <a:avLst/>
          </a:prstGeom>
        </p:spPr>
      </p:pic>
      <p:pic>
        <p:nvPicPr>
          <p:cNvPr id="13" name="Picture 12">
            <a:extLst>
              <a:ext uri="{FF2B5EF4-FFF2-40B4-BE49-F238E27FC236}">
                <a16:creationId xmlns:a16="http://schemas.microsoft.com/office/drawing/2014/main" id="{D765D718-BF20-C149-9DC4-D2B30C0BE2BF}"/>
              </a:ext>
            </a:extLst>
          </p:cNvPr>
          <p:cNvPicPr>
            <a:picLocks noChangeAspect="1"/>
          </p:cNvPicPr>
          <p:nvPr/>
        </p:nvPicPr>
        <p:blipFill>
          <a:blip r:embed="rId3"/>
          <a:stretch>
            <a:fillRect/>
          </a:stretch>
        </p:blipFill>
        <p:spPr>
          <a:xfrm>
            <a:off x="0" y="3088256"/>
            <a:ext cx="6036923" cy="3769743"/>
          </a:xfrm>
          <a:prstGeom prst="rect">
            <a:avLst/>
          </a:prstGeom>
        </p:spPr>
      </p:pic>
    </p:spTree>
    <p:extLst>
      <p:ext uri="{BB962C8B-B14F-4D97-AF65-F5344CB8AC3E}">
        <p14:creationId xmlns:p14="http://schemas.microsoft.com/office/powerpoint/2010/main" val="18188299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A5F2E0-7A62-CA47-B788-32C1AF75EC97}"/>
              </a:ext>
            </a:extLst>
          </p:cNvPr>
          <p:cNvSpPr txBox="1"/>
          <p:nvPr/>
        </p:nvSpPr>
        <p:spPr>
          <a:xfrm>
            <a:off x="0" y="-71828"/>
            <a:ext cx="11335109" cy="769441"/>
          </a:xfrm>
          <a:prstGeom prst="rect">
            <a:avLst/>
          </a:prstGeom>
          <a:noFill/>
        </p:spPr>
        <p:txBody>
          <a:bodyPr wrap="square" rtlCol="0">
            <a:spAutoFit/>
          </a:bodyPr>
          <a:lstStyle/>
          <a:p>
            <a:r>
              <a:rPr lang="en-US" sz="4400" dirty="0"/>
              <a:t>Cluster stocks based on stock level CCM rho</a:t>
            </a:r>
          </a:p>
        </p:txBody>
      </p:sp>
      <p:pic>
        <p:nvPicPr>
          <p:cNvPr id="7" name="Picture 6">
            <a:extLst>
              <a:ext uri="{FF2B5EF4-FFF2-40B4-BE49-F238E27FC236}">
                <a16:creationId xmlns:a16="http://schemas.microsoft.com/office/drawing/2014/main" id="{EB484EEB-4C05-DB4C-B7C6-2B0B0788E774}"/>
              </a:ext>
            </a:extLst>
          </p:cNvPr>
          <p:cNvPicPr>
            <a:picLocks noChangeAspect="1"/>
          </p:cNvPicPr>
          <p:nvPr/>
        </p:nvPicPr>
        <p:blipFill>
          <a:blip r:embed="rId2"/>
          <a:stretch>
            <a:fillRect/>
          </a:stretch>
        </p:blipFill>
        <p:spPr>
          <a:xfrm rot="5400000">
            <a:off x="-189998" y="1703492"/>
            <a:ext cx="5681199" cy="3898801"/>
          </a:xfrm>
          <a:prstGeom prst="rect">
            <a:avLst/>
          </a:prstGeom>
        </p:spPr>
      </p:pic>
      <p:pic>
        <p:nvPicPr>
          <p:cNvPr id="10" name="Picture 9">
            <a:extLst>
              <a:ext uri="{FF2B5EF4-FFF2-40B4-BE49-F238E27FC236}">
                <a16:creationId xmlns:a16="http://schemas.microsoft.com/office/drawing/2014/main" id="{1E5E9155-8ED3-8B4E-81DC-B8B03CA7A617}"/>
              </a:ext>
            </a:extLst>
          </p:cNvPr>
          <p:cNvPicPr>
            <a:picLocks noChangeAspect="1"/>
          </p:cNvPicPr>
          <p:nvPr/>
        </p:nvPicPr>
        <p:blipFill>
          <a:blip r:embed="rId3"/>
          <a:stretch>
            <a:fillRect/>
          </a:stretch>
        </p:blipFill>
        <p:spPr>
          <a:xfrm rot="5400000">
            <a:off x="6866625" y="1632796"/>
            <a:ext cx="5822593" cy="3898800"/>
          </a:xfrm>
          <a:prstGeom prst="rect">
            <a:avLst/>
          </a:prstGeom>
        </p:spPr>
      </p:pic>
      <p:cxnSp>
        <p:nvCxnSpPr>
          <p:cNvPr id="14" name="Straight Connector 13">
            <a:extLst>
              <a:ext uri="{FF2B5EF4-FFF2-40B4-BE49-F238E27FC236}">
                <a16:creationId xmlns:a16="http://schemas.microsoft.com/office/drawing/2014/main" id="{6AB5424E-1EFA-1A49-ABE6-92B4892C8A00}"/>
              </a:ext>
            </a:extLst>
          </p:cNvPr>
          <p:cNvCxnSpPr>
            <a:cxnSpLocks/>
          </p:cNvCxnSpPr>
          <p:nvPr/>
        </p:nvCxnSpPr>
        <p:spPr>
          <a:xfrm>
            <a:off x="3983324" y="423605"/>
            <a:ext cx="0" cy="6727830"/>
          </a:xfrm>
          <a:prstGeom prst="line">
            <a:avLst/>
          </a:prstGeom>
        </p:spPr>
        <p:style>
          <a:lnRef idx="3">
            <a:schemeClr val="accent1"/>
          </a:lnRef>
          <a:fillRef idx="0">
            <a:schemeClr val="accent1"/>
          </a:fillRef>
          <a:effectRef idx="2">
            <a:schemeClr val="accent1"/>
          </a:effectRef>
          <a:fontRef idx="minor">
            <a:schemeClr val="tx1"/>
          </a:fontRef>
        </p:style>
      </p:cxnSp>
      <p:sp>
        <p:nvSpPr>
          <p:cNvPr id="15" name="Rectangle 14">
            <a:extLst>
              <a:ext uri="{FF2B5EF4-FFF2-40B4-BE49-F238E27FC236}">
                <a16:creationId xmlns:a16="http://schemas.microsoft.com/office/drawing/2014/main" id="{1DF0C8FC-87BC-654A-861C-F67D3CB4392E}"/>
              </a:ext>
            </a:extLst>
          </p:cNvPr>
          <p:cNvSpPr/>
          <p:nvPr/>
        </p:nvSpPr>
        <p:spPr>
          <a:xfrm>
            <a:off x="701199" y="1034037"/>
            <a:ext cx="3282124" cy="1300844"/>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79D7307-7774-6B44-8475-122333125E6F}"/>
              </a:ext>
            </a:extLst>
          </p:cNvPr>
          <p:cNvSpPr/>
          <p:nvPr/>
        </p:nvSpPr>
        <p:spPr>
          <a:xfrm>
            <a:off x="701199" y="2334882"/>
            <a:ext cx="3282123" cy="1081177"/>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46C57AF6-422C-C04A-A580-224B4AA624CA}"/>
              </a:ext>
            </a:extLst>
          </p:cNvPr>
          <p:cNvSpPr/>
          <p:nvPr/>
        </p:nvSpPr>
        <p:spPr>
          <a:xfrm>
            <a:off x="701200" y="3416060"/>
            <a:ext cx="3282122" cy="185289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F585A7B-0AB6-2A4E-9DB0-8F0DCC2A2E1B}"/>
              </a:ext>
            </a:extLst>
          </p:cNvPr>
          <p:cNvSpPr/>
          <p:nvPr/>
        </p:nvSpPr>
        <p:spPr>
          <a:xfrm>
            <a:off x="701200" y="5268950"/>
            <a:ext cx="3282122" cy="139064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234C40F5-958B-354B-8FBC-3AAF69305856}"/>
              </a:ext>
            </a:extLst>
          </p:cNvPr>
          <p:cNvSpPr txBox="1"/>
          <p:nvPr/>
        </p:nvSpPr>
        <p:spPr>
          <a:xfrm>
            <a:off x="754805" y="1069656"/>
            <a:ext cx="559837" cy="369332"/>
          </a:xfrm>
          <a:prstGeom prst="rect">
            <a:avLst/>
          </a:prstGeom>
          <a:noFill/>
        </p:spPr>
        <p:txBody>
          <a:bodyPr wrap="square" rtlCol="0">
            <a:spAutoFit/>
          </a:bodyPr>
          <a:lstStyle/>
          <a:p>
            <a:r>
              <a:rPr lang="en-US" dirty="0">
                <a:solidFill>
                  <a:schemeClr val="accent1"/>
                </a:solidFill>
              </a:rPr>
              <a:t>D_1</a:t>
            </a:r>
          </a:p>
        </p:txBody>
      </p:sp>
      <p:sp>
        <p:nvSpPr>
          <p:cNvPr id="21" name="TextBox 20">
            <a:extLst>
              <a:ext uri="{FF2B5EF4-FFF2-40B4-BE49-F238E27FC236}">
                <a16:creationId xmlns:a16="http://schemas.microsoft.com/office/drawing/2014/main" id="{6533318B-4664-554D-8111-D065A480E2F0}"/>
              </a:ext>
            </a:extLst>
          </p:cNvPr>
          <p:cNvSpPr txBox="1"/>
          <p:nvPr/>
        </p:nvSpPr>
        <p:spPr>
          <a:xfrm>
            <a:off x="754804" y="2378104"/>
            <a:ext cx="559837" cy="369332"/>
          </a:xfrm>
          <a:prstGeom prst="rect">
            <a:avLst/>
          </a:prstGeom>
          <a:noFill/>
        </p:spPr>
        <p:txBody>
          <a:bodyPr wrap="square" rtlCol="0">
            <a:spAutoFit/>
          </a:bodyPr>
          <a:lstStyle/>
          <a:p>
            <a:r>
              <a:rPr lang="en-US" dirty="0">
                <a:solidFill>
                  <a:schemeClr val="accent1"/>
                </a:solidFill>
              </a:rPr>
              <a:t>D_2</a:t>
            </a:r>
          </a:p>
        </p:txBody>
      </p:sp>
      <p:sp>
        <p:nvSpPr>
          <p:cNvPr id="22" name="TextBox 21">
            <a:extLst>
              <a:ext uri="{FF2B5EF4-FFF2-40B4-BE49-F238E27FC236}">
                <a16:creationId xmlns:a16="http://schemas.microsoft.com/office/drawing/2014/main" id="{D746B6B7-1500-F649-81C0-35987811F510}"/>
              </a:ext>
            </a:extLst>
          </p:cNvPr>
          <p:cNvSpPr txBox="1"/>
          <p:nvPr/>
        </p:nvSpPr>
        <p:spPr>
          <a:xfrm>
            <a:off x="754804" y="3468226"/>
            <a:ext cx="559837" cy="369332"/>
          </a:xfrm>
          <a:prstGeom prst="rect">
            <a:avLst/>
          </a:prstGeom>
          <a:noFill/>
        </p:spPr>
        <p:txBody>
          <a:bodyPr wrap="square" rtlCol="0">
            <a:spAutoFit/>
          </a:bodyPr>
          <a:lstStyle/>
          <a:p>
            <a:r>
              <a:rPr lang="en-US" dirty="0">
                <a:solidFill>
                  <a:schemeClr val="accent1"/>
                </a:solidFill>
              </a:rPr>
              <a:t>D_3</a:t>
            </a:r>
          </a:p>
        </p:txBody>
      </p:sp>
      <p:sp>
        <p:nvSpPr>
          <p:cNvPr id="24" name="TextBox 23">
            <a:extLst>
              <a:ext uri="{FF2B5EF4-FFF2-40B4-BE49-F238E27FC236}">
                <a16:creationId xmlns:a16="http://schemas.microsoft.com/office/drawing/2014/main" id="{B534A28F-054E-FF41-B92F-8AD28D0393ED}"/>
              </a:ext>
            </a:extLst>
          </p:cNvPr>
          <p:cNvSpPr txBox="1"/>
          <p:nvPr/>
        </p:nvSpPr>
        <p:spPr>
          <a:xfrm>
            <a:off x="754803" y="5321116"/>
            <a:ext cx="559837" cy="369332"/>
          </a:xfrm>
          <a:prstGeom prst="rect">
            <a:avLst/>
          </a:prstGeom>
          <a:noFill/>
        </p:spPr>
        <p:txBody>
          <a:bodyPr wrap="square" rtlCol="0">
            <a:spAutoFit/>
          </a:bodyPr>
          <a:lstStyle/>
          <a:p>
            <a:r>
              <a:rPr lang="en-US" dirty="0">
                <a:solidFill>
                  <a:schemeClr val="accent1"/>
                </a:solidFill>
              </a:rPr>
              <a:t>D_4</a:t>
            </a:r>
          </a:p>
        </p:txBody>
      </p:sp>
      <p:cxnSp>
        <p:nvCxnSpPr>
          <p:cNvPr id="27" name="Straight Connector 26">
            <a:extLst>
              <a:ext uri="{FF2B5EF4-FFF2-40B4-BE49-F238E27FC236}">
                <a16:creationId xmlns:a16="http://schemas.microsoft.com/office/drawing/2014/main" id="{D7BBFC8E-13F0-1743-979D-821BE5D08465}"/>
              </a:ext>
            </a:extLst>
          </p:cNvPr>
          <p:cNvCxnSpPr>
            <a:cxnSpLocks/>
          </p:cNvCxnSpPr>
          <p:nvPr/>
        </p:nvCxnSpPr>
        <p:spPr>
          <a:xfrm>
            <a:off x="11248667" y="339490"/>
            <a:ext cx="0" cy="6727830"/>
          </a:xfrm>
          <a:prstGeom prst="line">
            <a:avLst/>
          </a:prstGeom>
          <a:ln>
            <a:solidFill>
              <a:schemeClr val="accent2"/>
            </a:solidFill>
          </a:ln>
        </p:spPr>
        <p:style>
          <a:lnRef idx="3">
            <a:schemeClr val="accent1"/>
          </a:lnRef>
          <a:fillRef idx="0">
            <a:schemeClr val="accent1"/>
          </a:fillRef>
          <a:effectRef idx="2">
            <a:schemeClr val="accent1"/>
          </a:effectRef>
          <a:fontRef idx="minor">
            <a:schemeClr val="tx1"/>
          </a:fontRef>
        </p:style>
      </p:cxnSp>
      <p:sp>
        <p:nvSpPr>
          <p:cNvPr id="28" name="Rectangle 27">
            <a:extLst>
              <a:ext uri="{FF2B5EF4-FFF2-40B4-BE49-F238E27FC236}">
                <a16:creationId xmlns:a16="http://schemas.microsoft.com/office/drawing/2014/main" id="{D6E59104-23A8-F449-B151-D97FC4533EB4}"/>
              </a:ext>
            </a:extLst>
          </p:cNvPr>
          <p:cNvSpPr/>
          <p:nvPr/>
        </p:nvSpPr>
        <p:spPr>
          <a:xfrm>
            <a:off x="7966542" y="949922"/>
            <a:ext cx="3282124" cy="1797514"/>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29" name="Rectangle 28">
            <a:extLst>
              <a:ext uri="{FF2B5EF4-FFF2-40B4-BE49-F238E27FC236}">
                <a16:creationId xmlns:a16="http://schemas.microsoft.com/office/drawing/2014/main" id="{3CC29442-D136-1747-B4BD-F97D8A6DD488}"/>
              </a:ext>
            </a:extLst>
          </p:cNvPr>
          <p:cNvSpPr/>
          <p:nvPr/>
        </p:nvSpPr>
        <p:spPr>
          <a:xfrm>
            <a:off x="7966542" y="2747437"/>
            <a:ext cx="3282123" cy="2192622"/>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30" name="Rectangle 29">
            <a:extLst>
              <a:ext uri="{FF2B5EF4-FFF2-40B4-BE49-F238E27FC236}">
                <a16:creationId xmlns:a16="http://schemas.microsoft.com/office/drawing/2014/main" id="{88882EE7-6989-634B-9EB5-05D405CD2B20}"/>
              </a:ext>
            </a:extLst>
          </p:cNvPr>
          <p:cNvSpPr/>
          <p:nvPr/>
        </p:nvSpPr>
        <p:spPr>
          <a:xfrm>
            <a:off x="7966543" y="4940059"/>
            <a:ext cx="3282122" cy="793631"/>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31" name="Rectangle 30">
            <a:extLst>
              <a:ext uri="{FF2B5EF4-FFF2-40B4-BE49-F238E27FC236}">
                <a16:creationId xmlns:a16="http://schemas.microsoft.com/office/drawing/2014/main" id="{B8B6D7CE-331F-0A49-B3BB-8DBF1255487F}"/>
              </a:ext>
            </a:extLst>
          </p:cNvPr>
          <p:cNvSpPr/>
          <p:nvPr/>
        </p:nvSpPr>
        <p:spPr>
          <a:xfrm>
            <a:off x="7966543" y="5733691"/>
            <a:ext cx="3282122" cy="841786"/>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32" name="TextBox 31">
            <a:extLst>
              <a:ext uri="{FF2B5EF4-FFF2-40B4-BE49-F238E27FC236}">
                <a16:creationId xmlns:a16="http://schemas.microsoft.com/office/drawing/2014/main" id="{DF3D1074-CFC1-1C41-B562-B17157F1A09B}"/>
              </a:ext>
            </a:extLst>
          </p:cNvPr>
          <p:cNvSpPr txBox="1"/>
          <p:nvPr/>
        </p:nvSpPr>
        <p:spPr>
          <a:xfrm>
            <a:off x="8020148" y="985541"/>
            <a:ext cx="559837" cy="369332"/>
          </a:xfrm>
          <a:prstGeom prst="rect">
            <a:avLst/>
          </a:prstGeom>
          <a:noFill/>
          <a:ln>
            <a:noFill/>
          </a:ln>
        </p:spPr>
        <p:txBody>
          <a:bodyPr wrap="square" rtlCol="0">
            <a:spAutoFit/>
          </a:bodyPr>
          <a:lstStyle/>
          <a:p>
            <a:r>
              <a:rPr lang="en-US" dirty="0">
                <a:solidFill>
                  <a:schemeClr val="accent2"/>
                </a:solidFill>
              </a:rPr>
              <a:t>D_1</a:t>
            </a:r>
          </a:p>
        </p:txBody>
      </p:sp>
      <p:sp>
        <p:nvSpPr>
          <p:cNvPr id="33" name="TextBox 32">
            <a:extLst>
              <a:ext uri="{FF2B5EF4-FFF2-40B4-BE49-F238E27FC236}">
                <a16:creationId xmlns:a16="http://schemas.microsoft.com/office/drawing/2014/main" id="{619CC0CC-4820-1449-82E0-FA03DDE4B241}"/>
              </a:ext>
            </a:extLst>
          </p:cNvPr>
          <p:cNvSpPr txBox="1"/>
          <p:nvPr/>
        </p:nvSpPr>
        <p:spPr>
          <a:xfrm>
            <a:off x="8020145" y="2828681"/>
            <a:ext cx="559837" cy="369332"/>
          </a:xfrm>
          <a:prstGeom prst="rect">
            <a:avLst/>
          </a:prstGeom>
          <a:noFill/>
          <a:ln>
            <a:noFill/>
          </a:ln>
        </p:spPr>
        <p:txBody>
          <a:bodyPr wrap="square" rtlCol="0">
            <a:spAutoFit/>
          </a:bodyPr>
          <a:lstStyle/>
          <a:p>
            <a:r>
              <a:rPr lang="en-US" dirty="0">
                <a:solidFill>
                  <a:schemeClr val="accent2"/>
                </a:solidFill>
              </a:rPr>
              <a:t>D_2</a:t>
            </a:r>
          </a:p>
        </p:txBody>
      </p:sp>
      <p:sp>
        <p:nvSpPr>
          <p:cNvPr id="34" name="TextBox 33">
            <a:extLst>
              <a:ext uri="{FF2B5EF4-FFF2-40B4-BE49-F238E27FC236}">
                <a16:creationId xmlns:a16="http://schemas.microsoft.com/office/drawing/2014/main" id="{7481B7EB-4BA4-D642-AB50-E670B5214E14}"/>
              </a:ext>
            </a:extLst>
          </p:cNvPr>
          <p:cNvSpPr txBox="1"/>
          <p:nvPr/>
        </p:nvSpPr>
        <p:spPr>
          <a:xfrm>
            <a:off x="8020145" y="5025807"/>
            <a:ext cx="559837" cy="369332"/>
          </a:xfrm>
          <a:prstGeom prst="rect">
            <a:avLst/>
          </a:prstGeom>
          <a:noFill/>
          <a:ln>
            <a:noFill/>
          </a:ln>
        </p:spPr>
        <p:txBody>
          <a:bodyPr wrap="square" rtlCol="0">
            <a:spAutoFit/>
          </a:bodyPr>
          <a:lstStyle/>
          <a:p>
            <a:r>
              <a:rPr lang="en-US" dirty="0">
                <a:solidFill>
                  <a:schemeClr val="accent2"/>
                </a:solidFill>
              </a:rPr>
              <a:t>D_3</a:t>
            </a:r>
          </a:p>
        </p:txBody>
      </p:sp>
      <p:sp>
        <p:nvSpPr>
          <p:cNvPr id="35" name="TextBox 34">
            <a:extLst>
              <a:ext uri="{FF2B5EF4-FFF2-40B4-BE49-F238E27FC236}">
                <a16:creationId xmlns:a16="http://schemas.microsoft.com/office/drawing/2014/main" id="{7F26E158-18AE-794B-8450-54F4B32B6752}"/>
              </a:ext>
            </a:extLst>
          </p:cNvPr>
          <p:cNvSpPr txBox="1"/>
          <p:nvPr/>
        </p:nvSpPr>
        <p:spPr>
          <a:xfrm>
            <a:off x="8020146" y="5814936"/>
            <a:ext cx="559837" cy="369332"/>
          </a:xfrm>
          <a:prstGeom prst="rect">
            <a:avLst/>
          </a:prstGeom>
          <a:noFill/>
          <a:ln>
            <a:noFill/>
          </a:ln>
        </p:spPr>
        <p:txBody>
          <a:bodyPr wrap="square" rtlCol="0">
            <a:spAutoFit/>
          </a:bodyPr>
          <a:lstStyle/>
          <a:p>
            <a:r>
              <a:rPr lang="en-US" dirty="0">
                <a:solidFill>
                  <a:schemeClr val="accent2"/>
                </a:solidFill>
              </a:rPr>
              <a:t>D_4</a:t>
            </a:r>
          </a:p>
        </p:txBody>
      </p:sp>
    </p:spTree>
    <p:extLst>
      <p:ext uri="{BB962C8B-B14F-4D97-AF65-F5344CB8AC3E}">
        <p14:creationId xmlns:p14="http://schemas.microsoft.com/office/powerpoint/2010/main" val="3380133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300963C-4EE0-8245-B9FF-C4FCB97A6405}"/>
              </a:ext>
            </a:extLst>
          </p:cNvPr>
          <p:cNvPicPr>
            <a:picLocks noChangeAspect="1"/>
          </p:cNvPicPr>
          <p:nvPr/>
        </p:nvPicPr>
        <p:blipFill>
          <a:blip r:embed="rId2"/>
          <a:stretch>
            <a:fillRect/>
          </a:stretch>
        </p:blipFill>
        <p:spPr>
          <a:xfrm rot="5400000">
            <a:off x="6554385" y="1263315"/>
            <a:ext cx="6266188" cy="4307424"/>
          </a:xfrm>
          <a:prstGeom prst="rect">
            <a:avLst/>
          </a:prstGeom>
        </p:spPr>
      </p:pic>
      <p:sp>
        <p:nvSpPr>
          <p:cNvPr id="4" name="TextBox 3">
            <a:extLst>
              <a:ext uri="{FF2B5EF4-FFF2-40B4-BE49-F238E27FC236}">
                <a16:creationId xmlns:a16="http://schemas.microsoft.com/office/drawing/2014/main" id="{A5A5F2E0-7A62-CA47-B788-32C1AF75EC97}"/>
              </a:ext>
            </a:extLst>
          </p:cNvPr>
          <p:cNvSpPr txBox="1"/>
          <p:nvPr/>
        </p:nvSpPr>
        <p:spPr>
          <a:xfrm>
            <a:off x="293298" y="153190"/>
            <a:ext cx="6826938" cy="646331"/>
          </a:xfrm>
          <a:prstGeom prst="rect">
            <a:avLst/>
          </a:prstGeom>
          <a:noFill/>
        </p:spPr>
        <p:txBody>
          <a:bodyPr wrap="square" rtlCol="0">
            <a:spAutoFit/>
          </a:bodyPr>
          <a:lstStyle/>
          <a:p>
            <a:r>
              <a:rPr lang="en-US" sz="3600" dirty="0"/>
              <a:t>CCM at the stock level – recspn4</a:t>
            </a:r>
          </a:p>
        </p:txBody>
      </p:sp>
      <p:pic>
        <p:nvPicPr>
          <p:cNvPr id="3" name="Picture 2">
            <a:extLst>
              <a:ext uri="{FF2B5EF4-FFF2-40B4-BE49-F238E27FC236}">
                <a16:creationId xmlns:a16="http://schemas.microsoft.com/office/drawing/2014/main" id="{5852AACE-63C3-704E-BE7C-9BD890DB8130}"/>
              </a:ext>
            </a:extLst>
          </p:cNvPr>
          <p:cNvPicPr>
            <a:picLocks noChangeAspect="1"/>
          </p:cNvPicPr>
          <p:nvPr/>
        </p:nvPicPr>
        <p:blipFill>
          <a:blip r:embed="rId3"/>
          <a:stretch>
            <a:fillRect/>
          </a:stretch>
        </p:blipFill>
        <p:spPr>
          <a:xfrm>
            <a:off x="63241" y="1033010"/>
            <a:ext cx="7320985" cy="4493645"/>
          </a:xfrm>
          <a:prstGeom prst="rect">
            <a:avLst/>
          </a:prstGeom>
        </p:spPr>
      </p:pic>
      <p:sp>
        <p:nvSpPr>
          <p:cNvPr id="9" name="Rounded Rectangle 8">
            <a:extLst>
              <a:ext uri="{FF2B5EF4-FFF2-40B4-BE49-F238E27FC236}">
                <a16:creationId xmlns:a16="http://schemas.microsoft.com/office/drawing/2014/main" id="{D947BFB0-040C-5344-8321-735463F5D0C0}"/>
              </a:ext>
            </a:extLst>
          </p:cNvPr>
          <p:cNvSpPr/>
          <p:nvPr/>
        </p:nvSpPr>
        <p:spPr>
          <a:xfrm>
            <a:off x="7533767" y="756878"/>
            <a:ext cx="1633268" cy="511834"/>
          </a:xfrm>
          <a:prstGeom prst="round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45140B59-D247-C446-A076-BDF62F94E89D}"/>
              </a:ext>
            </a:extLst>
          </p:cNvPr>
          <p:cNvSpPr/>
          <p:nvPr/>
        </p:nvSpPr>
        <p:spPr>
          <a:xfrm>
            <a:off x="7533767" y="1443487"/>
            <a:ext cx="2725916" cy="880364"/>
          </a:xfrm>
          <a:prstGeom prst="round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E6A2C930-1960-064A-B527-34899A9FA127}"/>
              </a:ext>
            </a:extLst>
          </p:cNvPr>
          <p:cNvSpPr/>
          <p:nvPr/>
        </p:nvSpPr>
        <p:spPr>
          <a:xfrm>
            <a:off x="7525124" y="2510439"/>
            <a:ext cx="2162355" cy="524555"/>
          </a:xfrm>
          <a:prstGeom prst="round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15">
            <a:extLst>
              <a:ext uri="{FF2B5EF4-FFF2-40B4-BE49-F238E27FC236}">
                <a16:creationId xmlns:a16="http://schemas.microsoft.com/office/drawing/2014/main" id="{553683E1-5737-FA48-9EEE-ABD715C63F38}"/>
              </a:ext>
            </a:extLst>
          </p:cNvPr>
          <p:cNvSpPr/>
          <p:nvPr/>
        </p:nvSpPr>
        <p:spPr>
          <a:xfrm>
            <a:off x="7533767" y="3221127"/>
            <a:ext cx="2162355" cy="524555"/>
          </a:xfrm>
          <a:prstGeom prst="round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a:extLst>
              <a:ext uri="{FF2B5EF4-FFF2-40B4-BE49-F238E27FC236}">
                <a16:creationId xmlns:a16="http://schemas.microsoft.com/office/drawing/2014/main" id="{2FEAB287-C0EA-5447-BB7F-0EF574B710FD}"/>
              </a:ext>
            </a:extLst>
          </p:cNvPr>
          <p:cNvSpPr/>
          <p:nvPr/>
        </p:nvSpPr>
        <p:spPr>
          <a:xfrm>
            <a:off x="7539012" y="3912430"/>
            <a:ext cx="2277848" cy="524555"/>
          </a:xfrm>
          <a:prstGeom prst="round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8961B0CF-9A4C-B948-AE1C-7E1560B0C851}"/>
              </a:ext>
            </a:extLst>
          </p:cNvPr>
          <p:cNvSpPr/>
          <p:nvPr/>
        </p:nvSpPr>
        <p:spPr>
          <a:xfrm>
            <a:off x="7525124" y="4646291"/>
            <a:ext cx="2725916" cy="880364"/>
          </a:xfrm>
          <a:prstGeom prst="round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BBCD320F-CE85-6749-9DA6-9A7D91CDE3EA}"/>
              </a:ext>
            </a:extLst>
          </p:cNvPr>
          <p:cNvSpPr/>
          <p:nvPr/>
        </p:nvSpPr>
        <p:spPr>
          <a:xfrm>
            <a:off x="7525123" y="5678213"/>
            <a:ext cx="3378665" cy="880364"/>
          </a:xfrm>
          <a:prstGeom prst="round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848039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A5F2E0-7A62-CA47-B788-32C1AF75EC97}"/>
              </a:ext>
            </a:extLst>
          </p:cNvPr>
          <p:cNvSpPr txBox="1"/>
          <p:nvPr/>
        </p:nvSpPr>
        <p:spPr>
          <a:xfrm>
            <a:off x="0" y="0"/>
            <a:ext cx="8568906" cy="769441"/>
          </a:xfrm>
          <a:prstGeom prst="rect">
            <a:avLst/>
          </a:prstGeom>
          <a:noFill/>
        </p:spPr>
        <p:txBody>
          <a:bodyPr wrap="square" rtlCol="0">
            <a:spAutoFit/>
          </a:bodyPr>
          <a:lstStyle/>
          <a:p>
            <a:r>
              <a:rPr lang="en-US" sz="4400" dirty="0"/>
              <a:t>CCM at the stock level – recspn5</a:t>
            </a:r>
          </a:p>
        </p:txBody>
      </p:sp>
      <p:pic>
        <p:nvPicPr>
          <p:cNvPr id="8" name="Picture 7">
            <a:extLst>
              <a:ext uri="{FF2B5EF4-FFF2-40B4-BE49-F238E27FC236}">
                <a16:creationId xmlns:a16="http://schemas.microsoft.com/office/drawing/2014/main" id="{5045BCCB-2329-0741-9E99-326D976CB7D5}"/>
              </a:ext>
            </a:extLst>
          </p:cNvPr>
          <p:cNvPicPr>
            <a:picLocks noChangeAspect="1"/>
          </p:cNvPicPr>
          <p:nvPr/>
        </p:nvPicPr>
        <p:blipFill>
          <a:blip r:embed="rId2"/>
          <a:stretch>
            <a:fillRect/>
          </a:stretch>
        </p:blipFill>
        <p:spPr>
          <a:xfrm>
            <a:off x="97766" y="1171036"/>
            <a:ext cx="7310018" cy="4510895"/>
          </a:xfrm>
          <a:prstGeom prst="rect">
            <a:avLst/>
          </a:prstGeom>
        </p:spPr>
      </p:pic>
      <p:pic>
        <p:nvPicPr>
          <p:cNvPr id="7" name="Picture 6">
            <a:extLst>
              <a:ext uri="{FF2B5EF4-FFF2-40B4-BE49-F238E27FC236}">
                <a16:creationId xmlns:a16="http://schemas.microsoft.com/office/drawing/2014/main" id="{6B33361D-A354-0045-824A-233569D12933}"/>
              </a:ext>
            </a:extLst>
          </p:cNvPr>
          <p:cNvPicPr>
            <a:picLocks noChangeAspect="1"/>
          </p:cNvPicPr>
          <p:nvPr/>
        </p:nvPicPr>
        <p:blipFill>
          <a:blip r:embed="rId3"/>
          <a:stretch>
            <a:fillRect/>
          </a:stretch>
        </p:blipFill>
        <p:spPr>
          <a:xfrm rot="5400000">
            <a:off x="6547884" y="1248950"/>
            <a:ext cx="6274279" cy="4247955"/>
          </a:xfrm>
          <a:prstGeom prst="rect">
            <a:avLst/>
          </a:prstGeom>
        </p:spPr>
      </p:pic>
      <p:sp>
        <p:nvSpPr>
          <p:cNvPr id="13" name="Rounded Rectangle 12">
            <a:extLst>
              <a:ext uri="{FF2B5EF4-FFF2-40B4-BE49-F238E27FC236}">
                <a16:creationId xmlns:a16="http://schemas.microsoft.com/office/drawing/2014/main" id="{4B3B5473-262B-CB47-8EA5-46B87974902C}"/>
              </a:ext>
            </a:extLst>
          </p:cNvPr>
          <p:cNvSpPr/>
          <p:nvPr/>
        </p:nvSpPr>
        <p:spPr>
          <a:xfrm>
            <a:off x="7569689" y="368061"/>
            <a:ext cx="2856771" cy="852142"/>
          </a:xfrm>
          <a:prstGeom prst="round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82697899-9F68-1941-A97C-E95AEA1295BC}"/>
              </a:ext>
            </a:extLst>
          </p:cNvPr>
          <p:cNvSpPr/>
          <p:nvPr/>
        </p:nvSpPr>
        <p:spPr>
          <a:xfrm>
            <a:off x="7569689" y="1359853"/>
            <a:ext cx="3276589" cy="915488"/>
          </a:xfrm>
          <a:prstGeom prst="round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15">
            <a:extLst>
              <a:ext uri="{FF2B5EF4-FFF2-40B4-BE49-F238E27FC236}">
                <a16:creationId xmlns:a16="http://schemas.microsoft.com/office/drawing/2014/main" id="{7DE695F2-57C5-3148-9636-C437A7F689C6}"/>
              </a:ext>
            </a:extLst>
          </p:cNvPr>
          <p:cNvSpPr/>
          <p:nvPr/>
        </p:nvSpPr>
        <p:spPr>
          <a:xfrm>
            <a:off x="7569691" y="2806461"/>
            <a:ext cx="2051638" cy="890712"/>
          </a:xfrm>
          <a:prstGeom prst="round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16">
            <a:extLst>
              <a:ext uri="{FF2B5EF4-FFF2-40B4-BE49-F238E27FC236}">
                <a16:creationId xmlns:a16="http://schemas.microsoft.com/office/drawing/2014/main" id="{F77F42FC-D44A-C24F-8323-EDEAAE09D9E8}"/>
              </a:ext>
            </a:extLst>
          </p:cNvPr>
          <p:cNvSpPr/>
          <p:nvPr/>
        </p:nvSpPr>
        <p:spPr>
          <a:xfrm>
            <a:off x="7569689" y="3836823"/>
            <a:ext cx="2443209" cy="571037"/>
          </a:xfrm>
          <a:prstGeom prst="round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BC7FBEA4-83C3-A947-BCA7-FA10661D5468}"/>
              </a:ext>
            </a:extLst>
          </p:cNvPr>
          <p:cNvSpPr/>
          <p:nvPr/>
        </p:nvSpPr>
        <p:spPr>
          <a:xfrm>
            <a:off x="7561047" y="4624263"/>
            <a:ext cx="2865414" cy="853882"/>
          </a:xfrm>
          <a:prstGeom prst="round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a:extLst>
              <a:ext uri="{FF2B5EF4-FFF2-40B4-BE49-F238E27FC236}">
                <a16:creationId xmlns:a16="http://schemas.microsoft.com/office/drawing/2014/main" id="{CBD70385-170F-7C43-9A26-B20BADDE40CB}"/>
              </a:ext>
            </a:extLst>
          </p:cNvPr>
          <p:cNvSpPr/>
          <p:nvPr/>
        </p:nvSpPr>
        <p:spPr>
          <a:xfrm>
            <a:off x="7561046" y="5609440"/>
            <a:ext cx="3285232" cy="900627"/>
          </a:xfrm>
          <a:prstGeom prst="roundRect">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136531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6BF60E1A-E324-554E-8DC4-280C4852F569}"/>
              </a:ext>
            </a:extLst>
          </p:cNvPr>
          <p:cNvPicPr>
            <a:picLocks noChangeAspect="1"/>
          </p:cNvPicPr>
          <p:nvPr/>
        </p:nvPicPr>
        <p:blipFill>
          <a:blip r:embed="rId2"/>
          <a:stretch>
            <a:fillRect/>
          </a:stretch>
        </p:blipFill>
        <p:spPr>
          <a:xfrm rot="5400000">
            <a:off x="6256414" y="1319252"/>
            <a:ext cx="6493258" cy="4508810"/>
          </a:xfrm>
          <a:prstGeom prst="rect">
            <a:avLst/>
          </a:prstGeom>
        </p:spPr>
      </p:pic>
      <p:pic>
        <p:nvPicPr>
          <p:cNvPr id="3" name="Picture 2">
            <a:extLst>
              <a:ext uri="{FF2B5EF4-FFF2-40B4-BE49-F238E27FC236}">
                <a16:creationId xmlns:a16="http://schemas.microsoft.com/office/drawing/2014/main" id="{91114203-4FB2-2146-93BB-1BABFEDBC755}"/>
              </a:ext>
            </a:extLst>
          </p:cNvPr>
          <p:cNvPicPr>
            <a:picLocks noChangeAspect="1"/>
          </p:cNvPicPr>
          <p:nvPr/>
        </p:nvPicPr>
        <p:blipFill>
          <a:blip r:embed="rId3"/>
          <a:stretch>
            <a:fillRect/>
          </a:stretch>
        </p:blipFill>
        <p:spPr>
          <a:xfrm rot="5400000">
            <a:off x="-781424" y="1281149"/>
            <a:ext cx="6519562" cy="4558711"/>
          </a:xfrm>
          <a:prstGeom prst="rect">
            <a:avLst/>
          </a:prstGeom>
        </p:spPr>
      </p:pic>
      <p:sp>
        <p:nvSpPr>
          <p:cNvPr id="4" name="Rectangle 3">
            <a:extLst>
              <a:ext uri="{FF2B5EF4-FFF2-40B4-BE49-F238E27FC236}">
                <a16:creationId xmlns:a16="http://schemas.microsoft.com/office/drawing/2014/main" id="{50610A5B-0233-1140-ACAF-169E3309BC07}"/>
              </a:ext>
            </a:extLst>
          </p:cNvPr>
          <p:cNvSpPr/>
          <p:nvPr/>
        </p:nvSpPr>
        <p:spPr>
          <a:xfrm>
            <a:off x="668295" y="38534"/>
            <a:ext cx="3365024" cy="369332"/>
          </a:xfrm>
          <a:prstGeom prst="rect">
            <a:avLst/>
          </a:prstGeom>
        </p:spPr>
        <p:txBody>
          <a:bodyPr wrap="none">
            <a:spAutoFit/>
          </a:bodyPr>
          <a:lstStyle/>
          <a:p>
            <a:r>
              <a:rPr lang="en-US" b="0" i="0" u="none" strike="noStrike" dirty="0">
                <a:solidFill>
                  <a:schemeClr val="accent1"/>
                </a:solidFill>
                <a:effectLst/>
                <a:latin typeface="Helvetica" pitchFamily="2" charset="0"/>
              </a:rPr>
              <a:t>4-year old recruits per </a:t>
            </a:r>
            <a:r>
              <a:rPr lang="en-US" b="0" i="0" u="none" strike="noStrike" dirty="0" err="1">
                <a:solidFill>
                  <a:schemeClr val="accent1"/>
                </a:solidFill>
                <a:effectLst/>
                <a:latin typeface="Helvetica" pitchFamily="2" charset="0"/>
              </a:rPr>
              <a:t>spawner</a:t>
            </a:r>
            <a:endParaRPr lang="en-US" dirty="0">
              <a:solidFill>
                <a:schemeClr val="accent1"/>
              </a:solidFill>
            </a:endParaRPr>
          </a:p>
        </p:txBody>
      </p:sp>
      <p:sp>
        <p:nvSpPr>
          <p:cNvPr id="7" name="Rectangle 6">
            <a:extLst>
              <a:ext uri="{FF2B5EF4-FFF2-40B4-BE49-F238E27FC236}">
                <a16:creationId xmlns:a16="http://schemas.microsoft.com/office/drawing/2014/main" id="{73DAFBEE-88BF-4D40-87F7-6C2C9C67B4F1}"/>
              </a:ext>
            </a:extLst>
          </p:cNvPr>
          <p:cNvSpPr/>
          <p:nvPr/>
        </p:nvSpPr>
        <p:spPr>
          <a:xfrm>
            <a:off x="8002355" y="0"/>
            <a:ext cx="3365024" cy="369332"/>
          </a:xfrm>
          <a:prstGeom prst="rect">
            <a:avLst/>
          </a:prstGeom>
        </p:spPr>
        <p:txBody>
          <a:bodyPr wrap="none">
            <a:spAutoFit/>
          </a:bodyPr>
          <a:lstStyle/>
          <a:p>
            <a:r>
              <a:rPr lang="en-US" dirty="0">
                <a:solidFill>
                  <a:schemeClr val="accent2"/>
                </a:solidFill>
                <a:latin typeface="Helvetica" pitchFamily="2" charset="0"/>
              </a:rPr>
              <a:t>5</a:t>
            </a:r>
            <a:r>
              <a:rPr lang="en-US" b="0" i="0" u="none" strike="noStrike" dirty="0">
                <a:solidFill>
                  <a:schemeClr val="accent2"/>
                </a:solidFill>
                <a:effectLst/>
                <a:latin typeface="Helvetica" pitchFamily="2" charset="0"/>
              </a:rPr>
              <a:t>-year old recruits per </a:t>
            </a:r>
            <a:r>
              <a:rPr lang="en-US" b="0" i="0" u="none" strike="noStrike" dirty="0" err="1">
                <a:solidFill>
                  <a:schemeClr val="accent2"/>
                </a:solidFill>
                <a:effectLst/>
                <a:latin typeface="Helvetica" pitchFamily="2" charset="0"/>
              </a:rPr>
              <a:t>spawner</a:t>
            </a:r>
            <a:endParaRPr lang="en-US" dirty="0">
              <a:solidFill>
                <a:schemeClr val="accent2"/>
              </a:solidFill>
            </a:endParaRPr>
          </a:p>
        </p:txBody>
      </p:sp>
      <p:cxnSp>
        <p:nvCxnSpPr>
          <p:cNvPr id="8" name="Straight Connector 7">
            <a:extLst>
              <a:ext uri="{FF2B5EF4-FFF2-40B4-BE49-F238E27FC236}">
                <a16:creationId xmlns:a16="http://schemas.microsoft.com/office/drawing/2014/main" id="{CE543528-8039-1F4F-974F-A821B6B1BD28}"/>
              </a:ext>
            </a:extLst>
          </p:cNvPr>
          <p:cNvCxnSpPr>
            <a:cxnSpLocks/>
          </p:cNvCxnSpPr>
          <p:nvPr/>
        </p:nvCxnSpPr>
        <p:spPr>
          <a:xfrm>
            <a:off x="3701527" y="92456"/>
            <a:ext cx="0" cy="6727830"/>
          </a:xfrm>
          <a:prstGeom prst="line">
            <a:avLst/>
          </a:prstGeom>
        </p:spPr>
        <p:style>
          <a:lnRef idx="3">
            <a:schemeClr val="accent1"/>
          </a:lnRef>
          <a:fillRef idx="0">
            <a:schemeClr val="accent1"/>
          </a:fillRef>
          <a:effectRef idx="2">
            <a:schemeClr val="accent1"/>
          </a:effectRef>
          <a:fontRef idx="minor">
            <a:schemeClr val="tx1"/>
          </a:fontRef>
        </p:style>
      </p:cxnSp>
      <p:cxnSp>
        <p:nvCxnSpPr>
          <p:cNvPr id="9" name="Straight Connector 8">
            <a:extLst>
              <a:ext uri="{FF2B5EF4-FFF2-40B4-BE49-F238E27FC236}">
                <a16:creationId xmlns:a16="http://schemas.microsoft.com/office/drawing/2014/main" id="{5040E7D8-0DB1-6A40-A6CC-651470AC8E16}"/>
              </a:ext>
            </a:extLst>
          </p:cNvPr>
          <p:cNvCxnSpPr>
            <a:cxnSpLocks/>
          </p:cNvCxnSpPr>
          <p:nvPr/>
        </p:nvCxnSpPr>
        <p:spPr>
          <a:xfrm>
            <a:off x="10168463" y="327028"/>
            <a:ext cx="0" cy="6727830"/>
          </a:xfrm>
          <a:prstGeom prst="line">
            <a:avLst/>
          </a:prstGeom>
          <a:ln/>
        </p:spPr>
        <p:style>
          <a:lnRef idx="3">
            <a:schemeClr val="accent2"/>
          </a:lnRef>
          <a:fillRef idx="0">
            <a:schemeClr val="accent2"/>
          </a:fillRef>
          <a:effectRef idx="2">
            <a:schemeClr val="accent2"/>
          </a:effectRef>
          <a:fontRef idx="minor">
            <a:schemeClr val="tx1"/>
          </a:fontRef>
        </p:style>
      </p:cxnSp>
      <p:sp>
        <p:nvSpPr>
          <p:cNvPr id="10" name="TextBox 9">
            <a:extLst>
              <a:ext uri="{FF2B5EF4-FFF2-40B4-BE49-F238E27FC236}">
                <a16:creationId xmlns:a16="http://schemas.microsoft.com/office/drawing/2014/main" id="{082CC536-3CCD-B84A-9ECF-19A002BA7E6A}"/>
              </a:ext>
            </a:extLst>
          </p:cNvPr>
          <p:cNvSpPr txBox="1"/>
          <p:nvPr/>
        </p:nvSpPr>
        <p:spPr>
          <a:xfrm>
            <a:off x="6012463" y="92456"/>
            <a:ext cx="1512000" cy="707886"/>
          </a:xfrm>
          <a:prstGeom prst="rect">
            <a:avLst/>
          </a:prstGeom>
          <a:noFill/>
        </p:spPr>
        <p:txBody>
          <a:bodyPr wrap="square" rtlCol="0">
            <a:spAutoFit/>
          </a:bodyPr>
          <a:lstStyle/>
          <a:p>
            <a:r>
              <a:rPr lang="en-US" sz="4000" dirty="0"/>
              <a:t>ESU</a:t>
            </a:r>
          </a:p>
        </p:txBody>
      </p:sp>
      <p:sp>
        <p:nvSpPr>
          <p:cNvPr id="15" name="Rectangle 14">
            <a:extLst>
              <a:ext uri="{FF2B5EF4-FFF2-40B4-BE49-F238E27FC236}">
                <a16:creationId xmlns:a16="http://schemas.microsoft.com/office/drawing/2014/main" id="{9EE84C26-FDA3-9C45-A9AD-96F642644656}"/>
              </a:ext>
            </a:extLst>
          </p:cNvPr>
          <p:cNvSpPr/>
          <p:nvPr/>
        </p:nvSpPr>
        <p:spPr>
          <a:xfrm>
            <a:off x="85493" y="557561"/>
            <a:ext cx="3615696" cy="618044"/>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4FF07D8-3681-5D4C-BF48-A3EC5CDEBDC9}"/>
              </a:ext>
            </a:extLst>
          </p:cNvPr>
          <p:cNvSpPr/>
          <p:nvPr/>
        </p:nvSpPr>
        <p:spPr>
          <a:xfrm>
            <a:off x="85493" y="1175606"/>
            <a:ext cx="3615696" cy="1110394"/>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8486913-BFA7-234C-9D7F-42641299A9E9}"/>
              </a:ext>
            </a:extLst>
          </p:cNvPr>
          <p:cNvSpPr/>
          <p:nvPr/>
        </p:nvSpPr>
        <p:spPr>
          <a:xfrm>
            <a:off x="85154" y="2285999"/>
            <a:ext cx="3616033" cy="298295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6037D3F-8396-414A-89BC-1CD84952EAAC}"/>
              </a:ext>
            </a:extLst>
          </p:cNvPr>
          <p:cNvSpPr/>
          <p:nvPr/>
        </p:nvSpPr>
        <p:spPr>
          <a:xfrm>
            <a:off x="84249" y="5268950"/>
            <a:ext cx="3607837" cy="86422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27DE632E-0FF0-B04E-829F-CCAE0D89D025}"/>
              </a:ext>
            </a:extLst>
          </p:cNvPr>
          <p:cNvSpPr/>
          <p:nvPr/>
        </p:nvSpPr>
        <p:spPr>
          <a:xfrm>
            <a:off x="83344" y="6133171"/>
            <a:ext cx="3608742" cy="60353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56D08BE4-A7CC-6341-8881-4D486B21EA7B}"/>
              </a:ext>
            </a:extLst>
          </p:cNvPr>
          <p:cNvSpPr/>
          <p:nvPr/>
        </p:nvSpPr>
        <p:spPr>
          <a:xfrm>
            <a:off x="7291857" y="561955"/>
            <a:ext cx="3567644" cy="236036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0000</a:t>
            </a:r>
          </a:p>
        </p:txBody>
      </p:sp>
      <p:sp>
        <p:nvSpPr>
          <p:cNvPr id="23" name="Rectangle 22">
            <a:extLst>
              <a:ext uri="{FF2B5EF4-FFF2-40B4-BE49-F238E27FC236}">
                <a16:creationId xmlns:a16="http://schemas.microsoft.com/office/drawing/2014/main" id="{ED5D0DE9-0A86-C54B-A82D-CDB7EAAD2DA6}"/>
              </a:ext>
            </a:extLst>
          </p:cNvPr>
          <p:cNvSpPr/>
          <p:nvPr/>
        </p:nvSpPr>
        <p:spPr>
          <a:xfrm>
            <a:off x="7292195" y="2921487"/>
            <a:ext cx="3577086" cy="126281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28D92095-9A6C-844C-BA23-9DD78FD50EE9}"/>
              </a:ext>
            </a:extLst>
          </p:cNvPr>
          <p:cNvSpPr/>
          <p:nvPr/>
        </p:nvSpPr>
        <p:spPr>
          <a:xfrm>
            <a:off x="7291857" y="4184297"/>
            <a:ext cx="3568206" cy="876859"/>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5A910F72-6E23-A444-A5D1-1D1B5A901DAB}"/>
              </a:ext>
            </a:extLst>
          </p:cNvPr>
          <p:cNvSpPr/>
          <p:nvPr/>
        </p:nvSpPr>
        <p:spPr>
          <a:xfrm>
            <a:off x="7291857" y="5917038"/>
            <a:ext cx="3567077" cy="876354"/>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9585B9BB-6A67-9149-A61B-80D57BD61D97}"/>
              </a:ext>
            </a:extLst>
          </p:cNvPr>
          <p:cNvSpPr/>
          <p:nvPr/>
        </p:nvSpPr>
        <p:spPr>
          <a:xfrm>
            <a:off x="7292196" y="5061670"/>
            <a:ext cx="3567304" cy="855367"/>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01F74EC3-FF3F-5C47-969A-79335FD801A2}"/>
              </a:ext>
            </a:extLst>
          </p:cNvPr>
          <p:cNvSpPr txBox="1"/>
          <p:nvPr/>
        </p:nvSpPr>
        <p:spPr>
          <a:xfrm>
            <a:off x="108458" y="664704"/>
            <a:ext cx="559837" cy="369332"/>
          </a:xfrm>
          <a:prstGeom prst="rect">
            <a:avLst/>
          </a:prstGeom>
          <a:noFill/>
        </p:spPr>
        <p:txBody>
          <a:bodyPr wrap="square" rtlCol="0">
            <a:spAutoFit/>
          </a:bodyPr>
          <a:lstStyle/>
          <a:p>
            <a:r>
              <a:rPr lang="en-US" dirty="0">
                <a:solidFill>
                  <a:schemeClr val="accent1"/>
                </a:solidFill>
              </a:rPr>
              <a:t>D_1</a:t>
            </a:r>
          </a:p>
        </p:txBody>
      </p:sp>
      <p:sp>
        <p:nvSpPr>
          <p:cNvPr id="29" name="TextBox 28">
            <a:extLst>
              <a:ext uri="{FF2B5EF4-FFF2-40B4-BE49-F238E27FC236}">
                <a16:creationId xmlns:a16="http://schemas.microsoft.com/office/drawing/2014/main" id="{CB010625-DE07-464B-AA54-BF94578CE4B9}"/>
              </a:ext>
            </a:extLst>
          </p:cNvPr>
          <p:cNvSpPr txBox="1"/>
          <p:nvPr/>
        </p:nvSpPr>
        <p:spPr>
          <a:xfrm>
            <a:off x="108457" y="1388769"/>
            <a:ext cx="559837" cy="369332"/>
          </a:xfrm>
          <a:prstGeom prst="rect">
            <a:avLst/>
          </a:prstGeom>
          <a:noFill/>
        </p:spPr>
        <p:txBody>
          <a:bodyPr wrap="square" rtlCol="0">
            <a:spAutoFit/>
          </a:bodyPr>
          <a:lstStyle/>
          <a:p>
            <a:r>
              <a:rPr lang="en-US" dirty="0">
                <a:solidFill>
                  <a:schemeClr val="accent1"/>
                </a:solidFill>
              </a:rPr>
              <a:t>D_2</a:t>
            </a:r>
          </a:p>
        </p:txBody>
      </p:sp>
      <p:sp>
        <p:nvSpPr>
          <p:cNvPr id="30" name="TextBox 29">
            <a:extLst>
              <a:ext uri="{FF2B5EF4-FFF2-40B4-BE49-F238E27FC236}">
                <a16:creationId xmlns:a16="http://schemas.microsoft.com/office/drawing/2014/main" id="{4249758C-6AB2-2440-BC62-A8FF16A7AD53}"/>
              </a:ext>
            </a:extLst>
          </p:cNvPr>
          <p:cNvSpPr txBox="1"/>
          <p:nvPr/>
        </p:nvSpPr>
        <p:spPr>
          <a:xfrm>
            <a:off x="108457" y="2533444"/>
            <a:ext cx="559837" cy="369332"/>
          </a:xfrm>
          <a:prstGeom prst="rect">
            <a:avLst/>
          </a:prstGeom>
          <a:noFill/>
        </p:spPr>
        <p:txBody>
          <a:bodyPr wrap="square" rtlCol="0">
            <a:spAutoFit/>
          </a:bodyPr>
          <a:lstStyle/>
          <a:p>
            <a:r>
              <a:rPr lang="en-US" dirty="0">
                <a:solidFill>
                  <a:schemeClr val="accent1"/>
                </a:solidFill>
              </a:rPr>
              <a:t>D_3</a:t>
            </a:r>
          </a:p>
        </p:txBody>
      </p:sp>
      <p:sp>
        <p:nvSpPr>
          <p:cNvPr id="31" name="TextBox 30">
            <a:extLst>
              <a:ext uri="{FF2B5EF4-FFF2-40B4-BE49-F238E27FC236}">
                <a16:creationId xmlns:a16="http://schemas.microsoft.com/office/drawing/2014/main" id="{BA9F3AFE-2124-434C-BB67-B6F58DDDB0F9}"/>
              </a:ext>
            </a:extLst>
          </p:cNvPr>
          <p:cNvSpPr txBox="1"/>
          <p:nvPr/>
        </p:nvSpPr>
        <p:spPr>
          <a:xfrm>
            <a:off x="108457" y="5420606"/>
            <a:ext cx="559837" cy="369332"/>
          </a:xfrm>
          <a:prstGeom prst="rect">
            <a:avLst/>
          </a:prstGeom>
          <a:noFill/>
        </p:spPr>
        <p:txBody>
          <a:bodyPr wrap="square" rtlCol="0">
            <a:spAutoFit/>
          </a:bodyPr>
          <a:lstStyle/>
          <a:p>
            <a:r>
              <a:rPr lang="en-US" dirty="0">
                <a:solidFill>
                  <a:schemeClr val="accent1"/>
                </a:solidFill>
              </a:rPr>
              <a:t>D_4</a:t>
            </a:r>
          </a:p>
        </p:txBody>
      </p:sp>
      <p:sp>
        <p:nvSpPr>
          <p:cNvPr id="32" name="TextBox 31">
            <a:extLst>
              <a:ext uri="{FF2B5EF4-FFF2-40B4-BE49-F238E27FC236}">
                <a16:creationId xmlns:a16="http://schemas.microsoft.com/office/drawing/2014/main" id="{34C52A55-CF35-FB4A-B358-B04D80ADB635}"/>
              </a:ext>
            </a:extLst>
          </p:cNvPr>
          <p:cNvSpPr txBox="1"/>
          <p:nvPr/>
        </p:nvSpPr>
        <p:spPr>
          <a:xfrm>
            <a:off x="108457" y="6194678"/>
            <a:ext cx="559837" cy="369332"/>
          </a:xfrm>
          <a:prstGeom prst="rect">
            <a:avLst/>
          </a:prstGeom>
          <a:noFill/>
        </p:spPr>
        <p:txBody>
          <a:bodyPr wrap="square" rtlCol="0">
            <a:spAutoFit/>
          </a:bodyPr>
          <a:lstStyle/>
          <a:p>
            <a:r>
              <a:rPr lang="en-US" dirty="0">
                <a:solidFill>
                  <a:schemeClr val="accent1"/>
                </a:solidFill>
              </a:rPr>
              <a:t>D_5</a:t>
            </a:r>
          </a:p>
        </p:txBody>
      </p:sp>
      <p:sp>
        <p:nvSpPr>
          <p:cNvPr id="33" name="TextBox 32">
            <a:extLst>
              <a:ext uri="{FF2B5EF4-FFF2-40B4-BE49-F238E27FC236}">
                <a16:creationId xmlns:a16="http://schemas.microsoft.com/office/drawing/2014/main" id="{0BB6341D-1AFC-D640-93F7-CD12AE70E25A}"/>
              </a:ext>
            </a:extLst>
          </p:cNvPr>
          <p:cNvSpPr txBox="1"/>
          <p:nvPr/>
        </p:nvSpPr>
        <p:spPr>
          <a:xfrm>
            <a:off x="7442518" y="540120"/>
            <a:ext cx="559837" cy="369332"/>
          </a:xfrm>
          <a:prstGeom prst="rect">
            <a:avLst/>
          </a:prstGeom>
          <a:noFill/>
        </p:spPr>
        <p:txBody>
          <a:bodyPr wrap="square" rtlCol="0">
            <a:spAutoFit/>
          </a:bodyPr>
          <a:lstStyle/>
          <a:p>
            <a:r>
              <a:rPr lang="en-US" dirty="0">
                <a:solidFill>
                  <a:schemeClr val="accent2"/>
                </a:solidFill>
              </a:rPr>
              <a:t>D_1</a:t>
            </a:r>
          </a:p>
        </p:txBody>
      </p:sp>
      <p:sp>
        <p:nvSpPr>
          <p:cNvPr id="34" name="TextBox 33">
            <a:extLst>
              <a:ext uri="{FF2B5EF4-FFF2-40B4-BE49-F238E27FC236}">
                <a16:creationId xmlns:a16="http://schemas.microsoft.com/office/drawing/2014/main" id="{7DD42E88-3646-9C42-B5E6-0BFB8F07687A}"/>
              </a:ext>
            </a:extLst>
          </p:cNvPr>
          <p:cNvSpPr txBox="1"/>
          <p:nvPr/>
        </p:nvSpPr>
        <p:spPr>
          <a:xfrm>
            <a:off x="7442517" y="3202358"/>
            <a:ext cx="559837" cy="369332"/>
          </a:xfrm>
          <a:prstGeom prst="rect">
            <a:avLst/>
          </a:prstGeom>
          <a:noFill/>
        </p:spPr>
        <p:txBody>
          <a:bodyPr wrap="square" rtlCol="0">
            <a:spAutoFit/>
          </a:bodyPr>
          <a:lstStyle/>
          <a:p>
            <a:r>
              <a:rPr lang="en-US" dirty="0">
                <a:solidFill>
                  <a:schemeClr val="accent2"/>
                </a:solidFill>
              </a:rPr>
              <a:t>D_2</a:t>
            </a:r>
          </a:p>
        </p:txBody>
      </p:sp>
      <p:sp>
        <p:nvSpPr>
          <p:cNvPr id="35" name="TextBox 34">
            <a:extLst>
              <a:ext uri="{FF2B5EF4-FFF2-40B4-BE49-F238E27FC236}">
                <a16:creationId xmlns:a16="http://schemas.microsoft.com/office/drawing/2014/main" id="{C5B0A71C-56B5-6445-BBA1-BB457E4521E3}"/>
              </a:ext>
            </a:extLst>
          </p:cNvPr>
          <p:cNvSpPr txBox="1"/>
          <p:nvPr/>
        </p:nvSpPr>
        <p:spPr>
          <a:xfrm>
            <a:off x="7442516" y="4183783"/>
            <a:ext cx="559837" cy="369332"/>
          </a:xfrm>
          <a:prstGeom prst="rect">
            <a:avLst/>
          </a:prstGeom>
          <a:noFill/>
        </p:spPr>
        <p:txBody>
          <a:bodyPr wrap="square" rtlCol="0">
            <a:spAutoFit/>
          </a:bodyPr>
          <a:lstStyle/>
          <a:p>
            <a:r>
              <a:rPr lang="en-US" dirty="0">
                <a:solidFill>
                  <a:schemeClr val="accent2"/>
                </a:solidFill>
              </a:rPr>
              <a:t>D_3</a:t>
            </a:r>
          </a:p>
        </p:txBody>
      </p:sp>
      <p:sp>
        <p:nvSpPr>
          <p:cNvPr id="36" name="TextBox 35">
            <a:extLst>
              <a:ext uri="{FF2B5EF4-FFF2-40B4-BE49-F238E27FC236}">
                <a16:creationId xmlns:a16="http://schemas.microsoft.com/office/drawing/2014/main" id="{14B66341-51E5-3342-82F2-16203F65C5C4}"/>
              </a:ext>
            </a:extLst>
          </p:cNvPr>
          <p:cNvSpPr txBox="1"/>
          <p:nvPr/>
        </p:nvSpPr>
        <p:spPr>
          <a:xfrm>
            <a:off x="7442515" y="5063348"/>
            <a:ext cx="559837" cy="369332"/>
          </a:xfrm>
          <a:prstGeom prst="rect">
            <a:avLst/>
          </a:prstGeom>
          <a:noFill/>
        </p:spPr>
        <p:txBody>
          <a:bodyPr wrap="square" rtlCol="0">
            <a:spAutoFit/>
          </a:bodyPr>
          <a:lstStyle/>
          <a:p>
            <a:r>
              <a:rPr lang="en-US" dirty="0">
                <a:solidFill>
                  <a:schemeClr val="accent2"/>
                </a:solidFill>
              </a:rPr>
              <a:t>D_4</a:t>
            </a:r>
          </a:p>
        </p:txBody>
      </p:sp>
      <p:sp>
        <p:nvSpPr>
          <p:cNvPr id="37" name="TextBox 36">
            <a:extLst>
              <a:ext uri="{FF2B5EF4-FFF2-40B4-BE49-F238E27FC236}">
                <a16:creationId xmlns:a16="http://schemas.microsoft.com/office/drawing/2014/main" id="{02C35B72-C060-4B4E-891E-2FE19221A663}"/>
              </a:ext>
            </a:extLst>
          </p:cNvPr>
          <p:cNvSpPr txBox="1"/>
          <p:nvPr/>
        </p:nvSpPr>
        <p:spPr>
          <a:xfrm>
            <a:off x="7436633" y="5923629"/>
            <a:ext cx="559837" cy="369332"/>
          </a:xfrm>
          <a:prstGeom prst="rect">
            <a:avLst/>
          </a:prstGeom>
          <a:noFill/>
        </p:spPr>
        <p:txBody>
          <a:bodyPr wrap="square" rtlCol="0">
            <a:spAutoFit/>
          </a:bodyPr>
          <a:lstStyle/>
          <a:p>
            <a:r>
              <a:rPr lang="en-US" dirty="0">
                <a:solidFill>
                  <a:schemeClr val="accent2"/>
                </a:solidFill>
              </a:rPr>
              <a:t>D_5</a:t>
            </a:r>
          </a:p>
        </p:txBody>
      </p:sp>
    </p:spTree>
    <p:extLst>
      <p:ext uri="{BB962C8B-B14F-4D97-AF65-F5344CB8AC3E}">
        <p14:creationId xmlns:p14="http://schemas.microsoft.com/office/powerpoint/2010/main" val="39858577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3EA43D0-780E-6D46-9B75-4E60CC9AF7A2}"/>
              </a:ext>
            </a:extLst>
          </p:cNvPr>
          <p:cNvPicPr>
            <a:picLocks noChangeAspect="1"/>
          </p:cNvPicPr>
          <p:nvPr/>
        </p:nvPicPr>
        <p:blipFill>
          <a:blip r:embed="rId2"/>
          <a:stretch>
            <a:fillRect/>
          </a:stretch>
        </p:blipFill>
        <p:spPr>
          <a:xfrm>
            <a:off x="108785" y="0"/>
            <a:ext cx="9784845" cy="6858000"/>
          </a:xfrm>
          <a:prstGeom prst="rect">
            <a:avLst/>
          </a:prstGeom>
        </p:spPr>
      </p:pic>
      <p:sp>
        <p:nvSpPr>
          <p:cNvPr id="7" name="TextBox 6">
            <a:extLst>
              <a:ext uri="{FF2B5EF4-FFF2-40B4-BE49-F238E27FC236}">
                <a16:creationId xmlns:a16="http://schemas.microsoft.com/office/drawing/2014/main" id="{D0DACFFB-2919-5C4A-B8E8-B06E618AE06C}"/>
              </a:ext>
            </a:extLst>
          </p:cNvPr>
          <p:cNvSpPr txBox="1"/>
          <p:nvPr/>
        </p:nvSpPr>
        <p:spPr>
          <a:xfrm>
            <a:off x="9983755" y="93306"/>
            <a:ext cx="2102498" cy="3477875"/>
          </a:xfrm>
          <a:prstGeom prst="rect">
            <a:avLst/>
          </a:prstGeom>
          <a:noFill/>
        </p:spPr>
        <p:txBody>
          <a:bodyPr wrap="square" rtlCol="0">
            <a:spAutoFit/>
          </a:bodyPr>
          <a:lstStyle/>
          <a:p>
            <a:r>
              <a:rPr lang="en-US" sz="1100" dirty="0"/>
              <a:t>These are the CCM results (for hatchery releases) with 4yo recruits per </a:t>
            </a:r>
            <a:r>
              <a:rPr lang="en-US" sz="1100" dirty="0" err="1"/>
              <a:t>spawner</a:t>
            </a:r>
            <a:r>
              <a:rPr lang="en-US" sz="1100" dirty="0"/>
              <a:t> data on the top row and 5yo on the bottom.  Each column is a different grouping of stocks. ESU include all stocks, IMN, MFS and UPS are the different MPGs. D4_1 through D4_5 are the groupings from the hierarchical analysis on slide 1.  The terminal rho of the CCM is plotted against it’s p-value of the test that it is higher than the minimum library rho. </a:t>
            </a:r>
          </a:p>
          <a:p>
            <a:endParaRPr lang="en-US" sz="1100" dirty="0"/>
          </a:p>
          <a:p>
            <a:r>
              <a:rPr lang="en-US" sz="1100" dirty="0"/>
              <a:t>Note that many hatchery releases (particularly the SNAK) are only significantly causally related to the the hierarchical groupings and with a higher rho. </a:t>
            </a:r>
          </a:p>
        </p:txBody>
      </p:sp>
    </p:spTree>
    <p:extLst>
      <p:ext uri="{BB962C8B-B14F-4D97-AF65-F5344CB8AC3E}">
        <p14:creationId xmlns:p14="http://schemas.microsoft.com/office/powerpoint/2010/main" val="18502984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A5F2E0-7A62-CA47-B788-32C1AF75EC97}"/>
              </a:ext>
            </a:extLst>
          </p:cNvPr>
          <p:cNvSpPr txBox="1"/>
          <p:nvPr/>
        </p:nvSpPr>
        <p:spPr>
          <a:xfrm>
            <a:off x="4941200" y="-13587"/>
            <a:ext cx="1885737" cy="1754326"/>
          </a:xfrm>
          <a:prstGeom prst="rect">
            <a:avLst/>
          </a:prstGeom>
          <a:noFill/>
        </p:spPr>
        <p:txBody>
          <a:bodyPr wrap="square" rtlCol="0">
            <a:spAutoFit/>
          </a:bodyPr>
          <a:lstStyle/>
          <a:p>
            <a:r>
              <a:rPr lang="en-US" sz="3600" dirty="0"/>
              <a:t>Middle Fork Salmon</a:t>
            </a:r>
          </a:p>
        </p:txBody>
      </p:sp>
      <p:pic>
        <p:nvPicPr>
          <p:cNvPr id="5" name="Picture 4">
            <a:extLst>
              <a:ext uri="{FF2B5EF4-FFF2-40B4-BE49-F238E27FC236}">
                <a16:creationId xmlns:a16="http://schemas.microsoft.com/office/drawing/2014/main" id="{44FF567D-65EC-ED44-BDE6-0FC98F2A27A7}"/>
              </a:ext>
            </a:extLst>
          </p:cNvPr>
          <p:cNvPicPr>
            <a:picLocks noChangeAspect="1"/>
          </p:cNvPicPr>
          <p:nvPr/>
        </p:nvPicPr>
        <p:blipFill>
          <a:blip r:embed="rId2"/>
          <a:stretch>
            <a:fillRect/>
          </a:stretch>
        </p:blipFill>
        <p:spPr>
          <a:xfrm rot="5400000">
            <a:off x="-641105" y="1056480"/>
            <a:ext cx="6680350" cy="4676245"/>
          </a:xfrm>
          <a:prstGeom prst="rect">
            <a:avLst/>
          </a:prstGeom>
        </p:spPr>
      </p:pic>
      <p:pic>
        <p:nvPicPr>
          <p:cNvPr id="6" name="Picture 5">
            <a:extLst>
              <a:ext uri="{FF2B5EF4-FFF2-40B4-BE49-F238E27FC236}">
                <a16:creationId xmlns:a16="http://schemas.microsoft.com/office/drawing/2014/main" id="{CB52C000-DCE1-684E-B3D9-F991CB0C7EB3}"/>
              </a:ext>
            </a:extLst>
          </p:cNvPr>
          <p:cNvPicPr>
            <a:picLocks noChangeAspect="1"/>
          </p:cNvPicPr>
          <p:nvPr/>
        </p:nvPicPr>
        <p:blipFill>
          <a:blip r:embed="rId3"/>
          <a:stretch>
            <a:fillRect/>
          </a:stretch>
        </p:blipFill>
        <p:spPr>
          <a:xfrm rot="5400000">
            <a:off x="5992471" y="951742"/>
            <a:ext cx="6803572" cy="4762500"/>
          </a:xfrm>
          <a:prstGeom prst="rect">
            <a:avLst/>
          </a:prstGeom>
        </p:spPr>
      </p:pic>
      <p:sp>
        <p:nvSpPr>
          <p:cNvPr id="7" name="TextBox 6">
            <a:extLst>
              <a:ext uri="{FF2B5EF4-FFF2-40B4-BE49-F238E27FC236}">
                <a16:creationId xmlns:a16="http://schemas.microsoft.com/office/drawing/2014/main" id="{75D77710-1F42-2B44-A3D9-A333E38954C6}"/>
              </a:ext>
            </a:extLst>
          </p:cNvPr>
          <p:cNvSpPr txBox="1"/>
          <p:nvPr/>
        </p:nvSpPr>
        <p:spPr>
          <a:xfrm>
            <a:off x="6795080" y="3624926"/>
            <a:ext cx="1538839" cy="1200329"/>
          </a:xfrm>
          <a:prstGeom prst="rect">
            <a:avLst/>
          </a:prstGeom>
          <a:noFill/>
        </p:spPr>
        <p:txBody>
          <a:bodyPr wrap="square" rtlCol="0">
            <a:spAutoFit/>
          </a:bodyPr>
          <a:lstStyle/>
          <a:p>
            <a:r>
              <a:rPr lang="en-US" dirty="0">
                <a:solidFill>
                  <a:schemeClr val="accent2"/>
                </a:solidFill>
              </a:rPr>
              <a:t>5 year old recruits per </a:t>
            </a:r>
            <a:r>
              <a:rPr lang="en-US" dirty="0" err="1">
                <a:solidFill>
                  <a:schemeClr val="accent2"/>
                </a:solidFill>
              </a:rPr>
              <a:t>spawner</a:t>
            </a:r>
            <a:endParaRPr lang="en-US" dirty="0">
              <a:solidFill>
                <a:schemeClr val="accent2"/>
              </a:solidFill>
            </a:endParaRPr>
          </a:p>
          <a:p>
            <a:endParaRPr lang="en-US" dirty="0">
              <a:solidFill>
                <a:schemeClr val="accent2"/>
              </a:solidFill>
            </a:endParaRPr>
          </a:p>
        </p:txBody>
      </p:sp>
      <p:sp>
        <p:nvSpPr>
          <p:cNvPr id="8" name="TextBox 7">
            <a:extLst>
              <a:ext uri="{FF2B5EF4-FFF2-40B4-BE49-F238E27FC236}">
                <a16:creationId xmlns:a16="http://schemas.microsoft.com/office/drawing/2014/main" id="{2FF7FE8A-4E70-F84C-BF13-65C3F54C6D2C}"/>
              </a:ext>
            </a:extLst>
          </p:cNvPr>
          <p:cNvSpPr txBox="1"/>
          <p:nvPr/>
        </p:nvSpPr>
        <p:spPr>
          <a:xfrm>
            <a:off x="360948" y="184666"/>
            <a:ext cx="1538839" cy="1200329"/>
          </a:xfrm>
          <a:prstGeom prst="rect">
            <a:avLst/>
          </a:prstGeom>
          <a:noFill/>
        </p:spPr>
        <p:txBody>
          <a:bodyPr wrap="square" rtlCol="0">
            <a:spAutoFit/>
          </a:bodyPr>
          <a:lstStyle/>
          <a:p>
            <a:r>
              <a:rPr lang="en-US" dirty="0">
                <a:solidFill>
                  <a:schemeClr val="accent1"/>
                </a:solidFill>
              </a:rPr>
              <a:t>4 year old recruits per </a:t>
            </a:r>
            <a:r>
              <a:rPr lang="en-US" dirty="0" err="1">
                <a:solidFill>
                  <a:schemeClr val="accent1"/>
                </a:solidFill>
              </a:rPr>
              <a:t>spawner</a:t>
            </a:r>
            <a:endParaRPr lang="en-US" dirty="0">
              <a:solidFill>
                <a:schemeClr val="accent1"/>
              </a:solidFill>
            </a:endParaRPr>
          </a:p>
          <a:p>
            <a:endParaRPr lang="en-US" dirty="0">
              <a:solidFill>
                <a:schemeClr val="accent1"/>
              </a:solidFill>
            </a:endParaRPr>
          </a:p>
        </p:txBody>
      </p:sp>
      <p:sp>
        <p:nvSpPr>
          <p:cNvPr id="10" name="Oval 9">
            <a:extLst>
              <a:ext uri="{FF2B5EF4-FFF2-40B4-BE49-F238E27FC236}">
                <a16:creationId xmlns:a16="http://schemas.microsoft.com/office/drawing/2014/main" id="{4BAF52D1-2F7F-9B40-A960-0211B436E16C}"/>
              </a:ext>
            </a:extLst>
          </p:cNvPr>
          <p:cNvSpPr/>
          <p:nvPr/>
        </p:nvSpPr>
        <p:spPr>
          <a:xfrm>
            <a:off x="216668" y="1241530"/>
            <a:ext cx="2017229" cy="2436292"/>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566FB96F-7CEC-2E42-8583-1B86FEF67700}"/>
              </a:ext>
            </a:extLst>
          </p:cNvPr>
          <p:cNvSpPr/>
          <p:nvPr/>
        </p:nvSpPr>
        <p:spPr>
          <a:xfrm>
            <a:off x="8061759" y="3586169"/>
            <a:ext cx="3572778" cy="3271831"/>
          </a:xfrm>
          <a:prstGeom prst="ellipse">
            <a:avLst/>
          </a:prstGeom>
          <a:noFill/>
          <a:ln>
            <a:solidFill>
              <a:schemeClr val="accent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 name="Oval 11">
            <a:extLst>
              <a:ext uri="{FF2B5EF4-FFF2-40B4-BE49-F238E27FC236}">
                <a16:creationId xmlns:a16="http://schemas.microsoft.com/office/drawing/2014/main" id="{30848CBF-F22D-0D45-8D8C-9B14F5B51FB4}"/>
              </a:ext>
            </a:extLst>
          </p:cNvPr>
          <p:cNvSpPr/>
          <p:nvPr/>
        </p:nvSpPr>
        <p:spPr>
          <a:xfrm>
            <a:off x="6843104" y="184666"/>
            <a:ext cx="4310170" cy="3401503"/>
          </a:xfrm>
          <a:prstGeom prst="ellipse">
            <a:avLst/>
          </a:prstGeom>
          <a:noFill/>
          <a:ln>
            <a:solidFill>
              <a:schemeClr val="accent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9D13D269-AEE1-1641-945B-031E89413BF9}"/>
              </a:ext>
            </a:extLst>
          </p:cNvPr>
          <p:cNvCxnSpPr>
            <a:cxnSpLocks/>
          </p:cNvCxnSpPr>
          <p:nvPr/>
        </p:nvCxnSpPr>
        <p:spPr>
          <a:xfrm>
            <a:off x="4648506" y="8385"/>
            <a:ext cx="0" cy="6727830"/>
          </a:xfrm>
          <a:prstGeom prst="line">
            <a:avLst/>
          </a:prstGeom>
        </p:spPr>
        <p:style>
          <a:lnRef idx="3">
            <a:schemeClr val="accent1"/>
          </a:lnRef>
          <a:fillRef idx="0">
            <a:schemeClr val="accent1"/>
          </a:fillRef>
          <a:effectRef idx="2">
            <a:schemeClr val="accent1"/>
          </a:effectRef>
          <a:fontRef idx="minor">
            <a:schemeClr val="tx1"/>
          </a:fontRef>
        </p:style>
      </p:cxnSp>
      <p:cxnSp>
        <p:nvCxnSpPr>
          <p:cNvPr id="14" name="Straight Connector 13">
            <a:extLst>
              <a:ext uri="{FF2B5EF4-FFF2-40B4-BE49-F238E27FC236}">
                <a16:creationId xmlns:a16="http://schemas.microsoft.com/office/drawing/2014/main" id="{2152815C-4CA0-F144-B462-51847A4D9AEB}"/>
              </a:ext>
            </a:extLst>
          </p:cNvPr>
          <p:cNvCxnSpPr>
            <a:cxnSpLocks/>
          </p:cNvCxnSpPr>
          <p:nvPr/>
        </p:nvCxnSpPr>
        <p:spPr>
          <a:xfrm>
            <a:off x="11557580" y="130170"/>
            <a:ext cx="0" cy="6727830"/>
          </a:xfrm>
          <a:prstGeom prst="line">
            <a:avLst/>
          </a:prstGeom>
          <a:ln/>
        </p:spPr>
        <p:style>
          <a:lnRef idx="3">
            <a:schemeClr val="accent2"/>
          </a:lnRef>
          <a:fillRef idx="0">
            <a:schemeClr val="accent2"/>
          </a:fillRef>
          <a:effectRef idx="2">
            <a:schemeClr val="accent2"/>
          </a:effectRef>
          <a:fontRef idx="minor">
            <a:schemeClr val="tx1"/>
          </a:fontRef>
        </p:style>
      </p:cxnSp>
      <p:sp>
        <p:nvSpPr>
          <p:cNvPr id="15" name="TextBox 14">
            <a:extLst>
              <a:ext uri="{FF2B5EF4-FFF2-40B4-BE49-F238E27FC236}">
                <a16:creationId xmlns:a16="http://schemas.microsoft.com/office/drawing/2014/main" id="{8C61D298-5BB9-0D4E-8213-19E3EEB80081}"/>
              </a:ext>
            </a:extLst>
          </p:cNvPr>
          <p:cNvSpPr txBox="1"/>
          <p:nvPr/>
        </p:nvSpPr>
        <p:spPr>
          <a:xfrm>
            <a:off x="299251" y="2162076"/>
            <a:ext cx="1065600" cy="369332"/>
          </a:xfrm>
          <a:prstGeom prst="rect">
            <a:avLst/>
          </a:prstGeom>
          <a:noFill/>
        </p:spPr>
        <p:txBody>
          <a:bodyPr wrap="square" rtlCol="0">
            <a:spAutoFit/>
          </a:bodyPr>
          <a:lstStyle/>
          <a:p>
            <a:r>
              <a:rPr lang="en-US" dirty="0">
                <a:solidFill>
                  <a:schemeClr val="accent1"/>
                </a:solidFill>
              </a:rPr>
              <a:t>MFS_1</a:t>
            </a:r>
          </a:p>
        </p:txBody>
      </p:sp>
      <p:sp>
        <p:nvSpPr>
          <p:cNvPr id="17" name="TextBox 16">
            <a:extLst>
              <a:ext uri="{FF2B5EF4-FFF2-40B4-BE49-F238E27FC236}">
                <a16:creationId xmlns:a16="http://schemas.microsoft.com/office/drawing/2014/main" id="{57B60558-3D5E-224E-9AD3-3AC56D469B9F}"/>
              </a:ext>
            </a:extLst>
          </p:cNvPr>
          <p:cNvSpPr txBox="1"/>
          <p:nvPr/>
        </p:nvSpPr>
        <p:spPr>
          <a:xfrm>
            <a:off x="7872168" y="454896"/>
            <a:ext cx="1065600" cy="369332"/>
          </a:xfrm>
          <a:prstGeom prst="rect">
            <a:avLst/>
          </a:prstGeom>
          <a:noFill/>
        </p:spPr>
        <p:txBody>
          <a:bodyPr wrap="square" rtlCol="0">
            <a:spAutoFit/>
          </a:bodyPr>
          <a:lstStyle/>
          <a:p>
            <a:r>
              <a:rPr lang="en-US" dirty="0">
                <a:solidFill>
                  <a:schemeClr val="accent2"/>
                </a:solidFill>
              </a:rPr>
              <a:t>MFS_1</a:t>
            </a:r>
          </a:p>
        </p:txBody>
      </p:sp>
      <p:sp>
        <p:nvSpPr>
          <p:cNvPr id="18" name="TextBox 17">
            <a:extLst>
              <a:ext uri="{FF2B5EF4-FFF2-40B4-BE49-F238E27FC236}">
                <a16:creationId xmlns:a16="http://schemas.microsoft.com/office/drawing/2014/main" id="{3E9BDF3C-EDCC-8247-B4D7-E65D13CC44F7}"/>
              </a:ext>
            </a:extLst>
          </p:cNvPr>
          <p:cNvSpPr txBox="1"/>
          <p:nvPr/>
        </p:nvSpPr>
        <p:spPr>
          <a:xfrm>
            <a:off x="8465389" y="4040425"/>
            <a:ext cx="1065600" cy="369332"/>
          </a:xfrm>
          <a:prstGeom prst="rect">
            <a:avLst/>
          </a:prstGeom>
          <a:noFill/>
        </p:spPr>
        <p:txBody>
          <a:bodyPr wrap="square" rtlCol="0">
            <a:spAutoFit/>
          </a:bodyPr>
          <a:lstStyle/>
          <a:p>
            <a:r>
              <a:rPr lang="en-US" dirty="0">
                <a:solidFill>
                  <a:schemeClr val="accent2"/>
                </a:solidFill>
              </a:rPr>
              <a:t>MFS_2</a:t>
            </a:r>
          </a:p>
        </p:txBody>
      </p:sp>
      <p:sp>
        <p:nvSpPr>
          <p:cNvPr id="21" name="TextBox 20">
            <a:extLst>
              <a:ext uri="{FF2B5EF4-FFF2-40B4-BE49-F238E27FC236}">
                <a16:creationId xmlns:a16="http://schemas.microsoft.com/office/drawing/2014/main" id="{3507ABFE-D0C5-D744-BD5A-A0154D184197}"/>
              </a:ext>
            </a:extLst>
          </p:cNvPr>
          <p:cNvSpPr txBox="1"/>
          <p:nvPr/>
        </p:nvSpPr>
        <p:spPr>
          <a:xfrm>
            <a:off x="5005337" y="2459676"/>
            <a:ext cx="1821600" cy="646331"/>
          </a:xfrm>
          <a:prstGeom prst="rect">
            <a:avLst/>
          </a:prstGeom>
          <a:noFill/>
        </p:spPr>
        <p:txBody>
          <a:bodyPr wrap="square" rtlCol="0">
            <a:spAutoFit/>
          </a:bodyPr>
          <a:lstStyle/>
          <a:p>
            <a:r>
              <a:rPr lang="en-US" sz="1200" dirty="0"/>
              <a:t>Loon Creek and Marsh creek are very similar for rec4 but not for rec5.</a:t>
            </a:r>
          </a:p>
        </p:txBody>
      </p:sp>
      <p:sp>
        <p:nvSpPr>
          <p:cNvPr id="16" name="Oval 15">
            <a:extLst>
              <a:ext uri="{FF2B5EF4-FFF2-40B4-BE49-F238E27FC236}">
                <a16:creationId xmlns:a16="http://schemas.microsoft.com/office/drawing/2014/main" id="{D2AF4744-8D82-8E43-8B7D-196760D8ECBF}"/>
              </a:ext>
            </a:extLst>
          </p:cNvPr>
          <p:cNvSpPr/>
          <p:nvPr/>
        </p:nvSpPr>
        <p:spPr>
          <a:xfrm>
            <a:off x="1204575" y="3310982"/>
            <a:ext cx="2906508" cy="3423795"/>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9" name="TextBox 18">
            <a:extLst>
              <a:ext uri="{FF2B5EF4-FFF2-40B4-BE49-F238E27FC236}">
                <a16:creationId xmlns:a16="http://schemas.microsoft.com/office/drawing/2014/main" id="{322D175E-42BB-2F46-937D-F8BC58E92F64}"/>
              </a:ext>
            </a:extLst>
          </p:cNvPr>
          <p:cNvSpPr txBox="1"/>
          <p:nvPr/>
        </p:nvSpPr>
        <p:spPr>
          <a:xfrm>
            <a:off x="1287157" y="4231528"/>
            <a:ext cx="1535361" cy="369332"/>
          </a:xfrm>
          <a:prstGeom prst="rect">
            <a:avLst/>
          </a:prstGeom>
          <a:noFill/>
        </p:spPr>
        <p:txBody>
          <a:bodyPr wrap="square" rtlCol="0">
            <a:spAutoFit/>
          </a:bodyPr>
          <a:lstStyle/>
          <a:p>
            <a:r>
              <a:rPr lang="en-US" dirty="0">
                <a:solidFill>
                  <a:schemeClr val="accent1"/>
                </a:solidFill>
              </a:rPr>
              <a:t>MFS_2</a:t>
            </a:r>
          </a:p>
        </p:txBody>
      </p:sp>
    </p:spTree>
    <p:extLst>
      <p:ext uri="{BB962C8B-B14F-4D97-AF65-F5344CB8AC3E}">
        <p14:creationId xmlns:p14="http://schemas.microsoft.com/office/powerpoint/2010/main" val="42018623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501BF2A-E1AD-3E4F-ACA7-CE7693021B68}"/>
              </a:ext>
            </a:extLst>
          </p:cNvPr>
          <p:cNvSpPr txBox="1"/>
          <p:nvPr/>
        </p:nvSpPr>
        <p:spPr>
          <a:xfrm>
            <a:off x="9799200" y="100800"/>
            <a:ext cx="2246400" cy="1200329"/>
          </a:xfrm>
          <a:prstGeom prst="rect">
            <a:avLst/>
          </a:prstGeom>
          <a:noFill/>
        </p:spPr>
        <p:txBody>
          <a:bodyPr wrap="square" rtlCol="0">
            <a:spAutoFit/>
          </a:bodyPr>
          <a:lstStyle/>
          <a:p>
            <a:r>
              <a:rPr lang="en-US" sz="1200" dirty="0"/>
              <a:t>For Rec4, the smaller clusters show additional causal variables</a:t>
            </a:r>
          </a:p>
          <a:p>
            <a:endParaRPr lang="en-US" sz="1200" dirty="0"/>
          </a:p>
          <a:p>
            <a:r>
              <a:rPr lang="en-US" sz="1200" dirty="0"/>
              <a:t>For 5-year old recruits the effects are significant in the smaller clusters and with a higher rho. </a:t>
            </a:r>
          </a:p>
        </p:txBody>
      </p:sp>
      <p:pic>
        <p:nvPicPr>
          <p:cNvPr id="5" name="Picture 4">
            <a:extLst>
              <a:ext uri="{FF2B5EF4-FFF2-40B4-BE49-F238E27FC236}">
                <a16:creationId xmlns:a16="http://schemas.microsoft.com/office/drawing/2014/main" id="{176C22F0-70EA-D945-80BC-602AAC0F47D0}"/>
              </a:ext>
            </a:extLst>
          </p:cNvPr>
          <p:cNvPicPr>
            <a:picLocks noChangeAspect="1"/>
          </p:cNvPicPr>
          <p:nvPr/>
        </p:nvPicPr>
        <p:blipFill>
          <a:blip r:embed="rId2"/>
          <a:stretch>
            <a:fillRect/>
          </a:stretch>
        </p:blipFill>
        <p:spPr>
          <a:xfrm>
            <a:off x="27409" y="0"/>
            <a:ext cx="9771791" cy="6858000"/>
          </a:xfrm>
          <a:prstGeom prst="rect">
            <a:avLst/>
          </a:prstGeom>
        </p:spPr>
      </p:pic>
    </p:spTree>
    <p:extLst>
      <p:ext uri="{BB962C8B-B14F-4D97-AF65-F5344CB8AC3E}">
        <p14:creationId xmlns:p14="http://schemas.microsoft.com/office/powerpoint/2010/main" val="39370317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EF0D6A5-2192-6C4B-8899-A22C15CD8446}"/>
              </a:ext>
            </a:extLst>
          </p:cNvPr>
          <p:cNvPicPr>
            <a:picLocks noChangeAspect="1"/>
          </p:cNvPicPr>
          <p:nvPr/>
        </p:nvPicPr>
        <p:blipFill>
          <a:blip r:embed="rId2"/>
          <a:stretch>
            <a:fillRect/>
          </a:stretch>
        </p:blipFill>
        <p:spPr>
          <a:xfrm rot="5400000">
            <a:off x="6462831" y="956291"/>
            <a:ext cx="6740198" cy="4718139"/>
          </a:xfrm>
          <a:prstGeom prst="rect">
            <a:avLst/>
          </a:prstGeom>
        </p:spPr>
      </p:pic>
      <p:pic>
        <p:nvPicPr>
          <p:cNvPr id="2" name="Picture 1">
            <a:extLst>
              <a:ext uri="{FF2B5EF4-FFF2-40B4-BE49-F238E27FC236}">
                <a16:creationId xmlns:a16="http://schemas.microsoft.com/office/drawing/2014/main" id="{9422C36F-2A0B-C74D-B12B-9ABC1759D6DC}"/>
              </a:ext>
            </a:extLst>
          </p:cNvPr>
          <p:cNvPicPr>
            <a:picLocks noChangeAspect="1"/>
          </p:cNvPicPr>
          <p:nvPr/>
        </p:nvPicPr>
        <p:blipFill>
          <a:blip r:embed="rId3"/>
          <a:stretch>
            <a:fillRect/>
          </a:stretch>
        </p:blipFill>
        <p:spPr>
          <a:xfrm rot="5400000">
            <a:off x="-926375" y="952162"/>
            <a:ext cx="6712661" cy="4698862"/>
          </a:xfrm>
          <a:prstGeom prst="rect">
            <a:avLst/>
          </a:prstGeom>
        </p:spPr>
      </p:pic>
      <p:sp>
        <p:nvSpPr>
          <p:cNvPr id="4" name="TextBox 3">
            <a:extLst>
              <a:ext uri="{FF2B5EF4-FFF2-40B4-BE49-F238E27FC236}">
                <a16:creationId xmlns:a16="http://schemas.microsoft.com/office/drawing/2014/main" id="{A5A5F2E0-7A62-CA47-B788-32C1AF75EC97}"/>
              </a:ext>
            </a:extLst>
          </p:cNvPr>
          <p:cNvSpPr txBox="1"/>
          <p:nvPr/>
        </p:nvSpPr>
        <p:spPr>
          <a:xfrm>
            <a:off x="4984082" y="8385"/>
            <a:ext cx="3077677" cy="1446550"/>
          </a:xfrm>
          <a:prstGeom prst="rect">
            <a:avLst/>
          </a:prstGeom>
          <a:noFill/>
        </p:spPr>
        <p:txBody>
          <a:bodyPr wrap="square" rtlCol="0">
            <a:spAutoFit/>
          </a:bodyPr>
          <a:lstStyle/>
          <a:p>
            <a:r>
              <a:rPr lang="en-US" sz="4400" dirty="0"/>
              <a:t>Upper Salmon</a:t>
            </a:r>
          </a:p>
        </p:txBody>
      </p:sp>
      <p:sp>
        <p:nvSpPr>
          <p:cNvPr id="7" name="TextBox 6">
            <a:extLst>
              <a:ext uri="{FF2B5EF4-FFF2-40B4-BE49-F238E27FC236}">
                <a16:creationId xmlns:a16="http://schemas.microsoft.com/office/drawing/2014/main" id="{75D77710-1F42-2B44-A3D9-A333E38954C6}"/>
              </a:ext>
            </a:extLst>
          </p:cNvPr>
          <p:cNvSpPr txBox="1"/>
          <p:nvPr/>
        </p:nvSpPr>
        <p:spPr>
          <a:xfrm>
            <a:off x="7750305" y="4781937"/>
            <a:ext cx="1538839" cy="1200329"/>
          </a:xfrm>
          <a:prstGeom prst="rect">
            <a:avLst/>
          </a:prstGeom>
          <a:noFill/>
        </p:spPr>
        <p:txBody>
          <a:bodyPr wrap="square" rtlCol="0">
            <a:spAutoFit/>
          </a:bodyPr>
          <a:lstStyle/>
          <a:p>
            <a:r>
              <a:rPr lang="en-US" dirty="0">
                <a:solidFill>
                  <a:schemeClr val="accent2"/>
                </a:solidFill>
              </a:rPr>
              <a:t>5 year old recruits per </a:t>
            </a:r>
            <a:r>
              <a:rPr lang="en-US" dirty="0" err="1">
                <a:solidFill>
                  <a:schemeClr val="accent2"/>
                </a:solidFill>
              </a:rPr>
              <a:t>spawner</a:t>
            </a:r>
            <a:endParaRPr lang="en-US" dirty="0">
              <a:solidFill>
                <a:schemeClr val="accent2"/>
              </a:solidFill>
            </a:endParaRPr>
          </a:p>
          <a:p>
            <a:endParaRPr lang="en-US" dirty="0">
              <a:solidFill>
                <a:schemeClr val="accent2"/>
              </a:solidFill>
            </a:endParaRPr>
          </a:p>
        </p:txBody>
      </p:sp>
      <p:sp>
        <p:nvSpPr>
          <p:cNvPr id="8" name="TextBox 7">
            <a:extLst>
              <a:ext uri="{FF2B5EF4-FFF2-40B4-BE49-F238E27FC236}">
                <a16:creationId xmlns:a16="http://schemas.microsoft.com/office/drawing/2014/main" id="{2FF7FE8A-4E70-F84C-BF13-65C3F54C6D2C}"/>
              </a:ext>
            </a:extLst>
          </p:cNvPr>
          <p:cNvSpPr txBox="1"/>
          <p:nvPr/>
        </p:nvSpPr>
        <p:spPr>
          <a:xfrm>
            <a:off x="113735" y="1655626"/>
            <a:ext cx="1538839" cy="1200329"/>
          </a:xfrm>
          <a:prstGeom prst="rect">
            <a:avLst/>
          </a:prstGeom>
          <a:noFill/>
        </p:spPr>
        <p:txBody>
          <a:bodyPr wrap="square" rtlCol="0">
            <a:spAutoFit/>
          </a:bodyPr>
          <a:lstStyle/>
          <a:p>
            <a:r>
              <a:rPr lang="en-US" dirty="0">
                <a:solidFill>
                  <a:schemeClr val="accent1"/>
                </a:solidFill>
              </a:rPr>
              <a:t>4 year old recruits per </a:t>
            </a:r>
            <a:r>
              <a:rPr lang="en-US" dirty="0" err="1">
                <a:solidFill>
                  <a:schemeClr val="accent1"/>
                </a:solidFill>
              </a:rPr>
              <a:t>spawner</a:t>
            </a:r>
            <a:endParaRPr lang="en-US" dirty="0">
              <a:solidFill>
                <a:schemeClr val="accent1"/>
              </a:solidFill>
            </a:endParaRPr>
          </a:p>
          <a:p>
            <a:endParaRPr lang="en-US" dirty="0">
              <a:solidFill>
                <a:schemeClr val="accent1"/>
              </a:solidFill>
            </a:endParaRPr>
          </a:p>
        </p:txBody>
      </p:sp>
      <p:sp>
        <p:nvSpPr>
          <p:cNvPr id="10" name="Oval 9">
            <a:extLst>
              <a:ext uri="{FF2B5EF4-FFF2-40B4-BE49-F238E27FC236}">
                <a16:creationId xmlns:a16="http://schemas.microsoft.com/office/drawing/2014/main" id="{4BAF52D1-2F7F-9B40-A960-0211B436E16C}"/>
              </a:ext>
            </a:extLst>
          </p:cNvPr>
          <p:cNvSpPr/>
          <p:nvPr/>
        </p:nvSpPr>
        <p:spPr>
          <a:xfrm>
            <a:off x="505326" y="2283852"/>
            <a:ext cx="3801979" cy="4428568"/>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 name="Oval 11">
            <a:extLst>
              <a:ext uri="{FF2B5EF4-FFF2-40B4-BE49-F238E27FC236}">
                <a16:creationId xmlns:a16="http://schemas.microsoft.com/office/drawing/2014/main" id="{30848CBF-F22D-0D45-8D8C-9B14F5B51FB4}"/>
              </a:ext>
            </a:extLst>
          </p:cNvPr>
          <p:cNvSpPr/>
          <p:nvPr/>
        </p:nvSpPr>
        <p:spPr>
          <a:xfrm>
            <a:off x="7279706" y="-54739"/>
            <a:ext cx="3180138" cy="2136301"/>
          </a:xfrm>
          <a:prstGeom prst="ellipse">
            <a:avLst/>
          </a:prstGeom>
          <a:noFill/>
          <a:ln>
            <a:solidFill>
              <a:schemeClr val="accent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C043B926-8198-5546-A85E-F244CAA4E703}"/>
              </a:ext>
            </a:extLst>
          </p:cNvPr>
          <p:cNvCxnSpPr>
            <a:cxnSpLocks/>
          </p:cNvCxnSpPr>
          <p:nvPr/>
        </p:nvCxnSpPr>
        <p:spPr>
          <a:xfrm>
            <a:off x="11480145" y="130170"/>
            <a:ext cx="0" cy="6727830"/>
          </a:xfrm>
          <a:prstGeom prst="line">
            <a:avLst/>
          </a:prstGeom>
          <a:ln/>
        </p:spPr>
        <p:style>
          <a:lnRef idx="3">
            <a:schemeClr val="accent2"/>
          </a:lnRef>
          <a:fillRef idx="0">
            <a:schemeClr val="accent2"/>
          </a:fillRef>
          <a:effectRef idx="2">
            <a:schemeClr val="accent2"/>
          </a:effectRef>
          <a:fontRef idx="minor">
            <a:schemeClr val="tx1"/>
          </a:fontRef>
        </p:style>
      </p:cxnSp>
      <p:cxnSp>
        <p:nvCxnSpPr>
          <p:cNvPr id="16" name="Straight Connector 15">
            <a:extLst>
              <a:ext uri="{FF2B5EF4-FFF2-40B4-BE49-F238E27FC236}">
                <a16:creationId xmlns:a16="http://schemas.microsoft.com/office/drawing/2014/main" id="{5FB2848D-15B9-EA4B-95FD-BAD77EA991C7}"/>
              </a:ext>
            </a:extLst>
          </p:cNvPr>
          <p:cNvCxnSpPr>
            <a:cxnSpLocks/>
          </p:cNvCxnSpPr>
          <p:nvPr/>
        </p:nvCxnSpPr>
        <p:spPr>
          <a:xfrm>
            <a:off x="3914389" y="8385"/>
            <a:ext cx="0" cy="6727830"/>
          </a:xfrm>
          <a:prstGeom prst="line">
            <a:avLst/>
          </a:prstGeom>
        </p:spPr>
        <p:style>
          <a:lnRef idx="3">
            <a:schemeClr val="accent1"/>
          </a:lnRef>
          <a:fillRef idx="0">
            <a:schemeClr val="accent1"/>
          </a:fillRef>
          <a:effectRef idx="2">
            <a:schemeClr val="accent1"/>
          </a:effectRef>
          <a:fontRef idx="minor">
            <a:schemeClr val="tx1"/>
          </a:fontRef>
        </p:style>
      </p:cxnSp>
      <p:sp>
        <p:nvSpPr>
          <p:cNvPr id="17" name="TextBox 16">
            <a:extLst>
              <a:ext uri="{FF2B5EF4-FFF2-40B4-BE49-F238E27FC236}">
                <a16:creationId xmlns:a16="http://schemas.microsoft.com/office/drawing/2014/main" id="{A17806F5-1901-E84E-BE6D-2E9FF6AB7692}"/>
              </a:ext>
            </a:extLst>
          </p:cNvPr>
          <p:cNvSpPr txBox="1"/>
          <p:nvPr/>
        </p:nvSpPr>
        <p:spPr>
          <a:xfrm>
            <a:off x="7904034" y="826675"/>
            <a:ext cx="1065600" cy="369332"/>
          </a:xfrm>
          <a:prstGeom prst="rect">
            <a:avLst/>
          </a:prstGeom>
          <a:noFill/>
        </p:spPr>
        <p:txBody>
          <a:bodyPr wrap="square" rtlCol="0">
            <a:spAutoFit/>
          </a:bodyPr>
          <a:lstStyle/>
          <a:p>
            <a:r>
              <a:rPr lang="en-US" dirty="0">
                <a:solidFill>
                  <a:schemeClr val="accent2"/>
                </a:solidFill>
              </a:rPr>
              <a:t>UPS_1</a:t>
            </a:r>
          </a:p>
        </p:txBody>
      </p:sp>
      <p:sp>
        <p:nvSpPr>
          <p:cNvPr id="19" name="TextBox 18">
            <a:extLst>
              <a:ext uri="{FF2B5EF4-FFF2-40B4-BE49-F238E27FC236}">
                <a16:creationId xmlns:a16="http://schemas.microsoft.com/office/drawing/2014/main" id="{B86745BF-2688-154C-A72B-CA40FCEDD6CB}"/>
              </a:ext>
            </a:extLst>
          </p:cNvPr>
          <p:cNvSpPr txBox="1"/>
          <p:nvPr/>
        </p:nvSpPr>
        <p:spPr>
          <a:xfrm>
            <a:off x="883155" y="3147186"/>
            <a:ext cx="1065600" cy="369332"/>
          </a:xfrm>
          <a:prstGeom prst="rect">
            <a:avLst/>
          </a:prstGeom>
          <a:noFill/>
        </p:spPr>
        <p:txBody>
          <a:bodyPr wrap="square" rtlCol="0">
            <a:spAutoFit/>
          </a:bodyPr>
          <a:lstStyle/>
          <a:p>
            <a:r>
              <a:rPr lang="en-US" dirty="0">
                <a:solidFill>
                  <a:schemeClr val="accent1"/>
                </a:solidFill>
              </a:rPr>
              <a:t>UPS_2</a:t>
            </a:r>
          </a:p>
        </p:txBody>
      </p:sp>
      <p:sp>
        <p:nvSpPr>
          <p:cNvPr id="20" name="TextBox 19">
            <a:extLst>
              <a:ext uri="{FF2B5EF4-FFF2-40B4-BE49-F238E27FC236}">
                <a16:creationId xmlns:a16="http://schemas.microsoft.com/office/drawing/2014/main" id="{1BD45BCF-19E8-DC4F-BF8A-BCCB9EEAF640}"/>
              </a:ext>
            </a:extLst>
          </p:cNvPr>
          <p:cNvSpPr txBox="1"/>
          <p:nvPr/>
        </p:nvSpPr>
        <p:spPr>
          <a:xfrm>
            <a:off x="5070960" y="1655626"/>
            <a:ext cx="1821600" cy="830997"/>
          </a:xfrm>
          <a:prstGeom prst="rect">
            <a:avLst/>
          </a:prstGeom>
          <a:noFill/>
        </p:spPr>
        <p:txBody>
          <a:bodyPr wrap="square" rtlCol="0">
            <a:spAutoFit/>
          </a:bodyPr>
          <a:lstStyle/>
          <a:p>
            <a:r>
              <a:rPr lang="en-US" sz="1200" dirty="0"/>
              <a:t>The Salmon River above and below Redfish Lake are very similar for rec5 but not for rec4.</a:t>
            </a:r>
          </a:p>
        </p:txBody>
      </p:sp>
      <p:sp>
        <p:nvSpPr>
          <p:cNvPr id="15" name="Oval 14">
            <a:extLst>
              <a:ext uri="{FF2B5EF4-FFF2-40B4-BE49-F238E27FC236}">
                <a16:creationId xmlns:a16="http://schemas.microsoft.com/office/drawing/2014/main" id="{8EA673F7-D004-A743-8B0F-4D3A798DB1AA}"/>
              </a:ext>
            </a:extLst>
          </p:cNvPr>
          <p:cNvSpPr/>
          <p:nvPr/>
        </p:nvSpPr>
        <p:spPr>
          <a:xfrm>
            <a:off x="491874" y="81466"/>
            <a:ext cx="2710662" cy="1710163"/>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8" name="TextBox 17">
            <a:extLst>
              <a:ext uri="{FF2B5EF4-FFF2-40B4-BE49-F238E27FC236}">
                <a16:creationId xmlns:a16="http://schemas.microsoft.com/office/drawing/2014/main" id="{1394EBE9-CCC2-CB46-8C1E-4C3EEA199469}"/>
              </a:ext>
            </a:extLst>
          </p:cNvPr>
          <p:cNvSpPr txBox="1"/>
          <p:nvPr/>
        </p:nvSpPr>
        <p:spPr>
          <a:xfrm>
            <a:off x="611458" y="642009"/>
            <a:ext cx="1065600" cy="369332"/>
          </a:xfrm>
          <a:prstGeom prst="rect">
            <a:avLst/>
          </a:prstGeom>
          <a:noFill/>
        </p:spPr>
        <p:txBody>
          <a:bodyPr wrap="square" rtlCol="0">
            <a:spAutoFit/>
          </a:bodyPr>
          <a:lstStyle/>
          <a:p>
            <a:r>
              <a:rPr lang="en-US" dirty="0">
                <a:solidFill>
                  <a:schemeClr val="accent1"/>
                </a:solidFill>
              </a:rPr>
              <a:t>UPS_1</a:t>
            </a:r>
          </a:p>
        </p:txBody>
      </p:sp>
      <p:sp>
        <p:nvSpPr>
          <p:cNvPr id="21" name="Oval 20">
            <a:extLst>
              <a:ext uri="{FF2B5EF4-FFF2-40B4-BE49-F238E27FC236}">
                <a16:creationId xmlns:a16="http://schemas.microsoft.com/office/drawing/2014/main" id="{E8BB8EEF-55FB-C140-8F90-E952F0DE1773}"/>
              </a:ext>
            </a:extLst>
          </p:cNvPr>
          <p:cNvSpPr/>
          <p:nvPr/>
        </p:nvSpPr>
        <p:spPr>
          <a:xfrm>
            <a:off x="8368808" y="2186656"/>
            <a:ext cx="3180138" cy="2136301"/>
          </a:xfrm>
          <a:prstGeom prst="ellipse">
            <a:avLst/>
          </a:prstGeom>
          <a:noFill/>
          <a:ln>
            <a:solidFill>
              <a:schemeClr val="accent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2" name="TextBox 21">
            <a:extLst>
              <a:ext uri="{FF2B5EF4-FFF2-40B4-BE49-F238E27FC236}">
                <a16:creationId xmlns:a16="http://schemas.microsoft.com/office/drawing/2014/main" id="{FB3653F1-8161-6943-B328-61BEC09C8862}"/>
              </a:ext>
            </a:extLst>
          </p:cNvPr>
          <p:cNvSpPr txBox="1"/>
          <p:nvPr/>
        </p:nvSpPr>
        <p:spPr>
          <a:xfrm>
            <a:off x="8993136" y="3068070"/>
            <a:ext cx="1065600" cy="369332"/>
          </a:xfrm>
          <a:prstGeom prst="rect">
            <a:avLst/>
          </a:prstGeom>
          <a:noFill/>
        </p:spPr>
        <p:txBody>
          <a:bodyPr wrap="square" rtlCol="0">
            <a:spAutoFit/>
          </a:bodyPr>
          <a:lstStyle/>
          <a:p>
            <a:r>
              <a:rPr lang="en-US" dirty="0">
                <a:solidFill>
                  <a:schemeClr val="accent2"/>
                </a:solidFill>
              </a:rPr>
              <a:t>UPS_2</a:t>
            </a:r>
          </a:p>
        </p:txBody>
      </p:sp>
      <p:sp>
        <p:nvSpPr>
          <p:cNvPr id="23" name="Oval 22">
            <a:extLst>
              <a:ext uri="{FF2B5EF4-FFF2-40B4-BE49-F238E27FC236}">
                <a16:creationId xmlns:a16="http://schemas.microsoft.com/office/drawing/2014/main" id="{B1307145-C26A-F34F-AFCB-174A0542DD25}"/>
              </a:ext>
            </a:extLst>
          </p:cNvPr>
          <p:cNvSpPr/>
          <p:nvPr/>
        </p:nvSpPr>
        <p:spPr>
          <a:xfrm>
            <a:off x="8969634" y="4590352"/>
            <a:ext cx="3180138" cy="2136301"/>
          </a:xfrm>
          <a:prstGeom prst="ellipse">
            <a:avLst/>
          </a:prstGeom>
          <a:noFill/>
          <a:ln>
            <a:solidFill>
              <a:schemeClr val="accent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4" name="TextBox 23">
            <a:extLst>
              <a:ext uri="{FF2B5EF4-FFF2-40B4-BE49-F238E27FC236}">
                <a16:creationId xmlns:a16="http://schemas.microsoft.com/office/drawing/2014/main" id="{EF46D411-1F34-9C49-8D9A-0902934A1C38}"/>
              </a:ext>
            </a:extLst>
          </p:cNvPr>
          <p:cNvSpPr txBox="1"/>
          <p:nvPr/>
        </p:nvSpPr>
        <p:spPr>
          <a:xfrm>
            <a:off x="9593962" y="5471766"/>
            <a:ext cx="1065600" cy="369332"/>
          </a:xfrm>
          <a:prstGeom prst="rect">
            <a:avLst/>
          </a:prstGeom>
          <a:noFill/>
        </p:spPr>
        <p:txBody>
          <a:bodyPr wrap="square" rtlCol="0">
            <a:spAutoFit/>
          </a:bodyPr>
          <a:lstStyle/>
          <a:p>
            <a:r>
              <a:rPr lang="en-US" dirty="0">
                <a:solidFill>
                  <a:schemeClr val="accent2"/>
                </a:solidFill>
              </a:rPr>
              <a:t>UPS_3</a:t>
            </a:r>
          </a:p>
        </p:txBody>
      </p:sp>
    </p:spTree>
    <p:extLst>
      <p:ext uri="{BB962C8B-B14F-4D97-AF65-F5344CB8AC3E}">
        <p14:creationId xmlns:p14="http://schemas.microsoft.com/office/powerpoint/2010/main" val="15946958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CEAB898-6F43-CE4F-9AE8-8F1520B02B42}"/>
              </a:ext>
            </a:extLst>
          </p:cNvPr>
          <p:cNvSpPr txBox="1"/>
          <p:nvPr/>
        </p:nvSpPr>
        <p:spPr>
          <a:xfrm>
            <a:off x="9504000" y="662400"/>
            <a:ext cx="2296800" cy="923330"/>
          </a:xfrm>
          <a:prstGeom prst="rect">
            <a:avLst/>
          </a:prstGeom>
          <a:noFill/>
        </p:spPr>
        <p:txBody>
          <a:bodyPr wrap="square" rtlCol="0">
            <a:spAutoFit/>
          </a:bodyPr>
          <a:lstStyle/>
          <a:p>
            <a:r>
              <a:rPr lang="en-US" dirty="0"/>
              <a:t>Different variables are causal for rec5 in the smaller USP clusters</a:t>
            </a:r>
          </a:p>
        </p:txBody>
      </p:sp>
      <p:pic>
        <p:nvPicPr>
          <p:cNvPr id="7" name="Picture 6">
            <a:extLst>
              <a:ext uri="{FF2B5EF4-FFF2-40B4-BE49-F238E27FC236}">
                <a16:creationId xmlns:a16="http://schemas.microsoft.com/office/drawing/2014/main" id="{CB17F1FD-6B92-3D46-A196-3BC76F65E9EC}"/>
              </a:ext>
            </a:extLst>
          </p:cNvPr>
          <p:cNvPicPr>
            <a:picLocks noChangeAspect="1"/>
          </p:cNvPicPr>
          <p:nvPr/>
        </p:nvPicPr>
        <p:blipFill>
          <a:blip r:embed="rId2"/>
          <a:stretch>
            <a:fillRect/>
          </a:stretch>
        </p:blipFill>
        <p:spPr>
          <a:xfrm>
            <a:off x="-260513" y="0"/>
            <a:ext cx="9764513" cy="6858000"/>
          </a:xfrm>
          <a:prstGeom prst="rect">
            <a:avLst/>
          </a:prstGeom>
        </p:spPr>
      </p:pic>
    </p:spTree>
    <p:extLst>
      <p:ext uri="{BB962C8B-B14F-4D97-AF65-F5344CB8AC3E}">
        <p14:creationId xmlns:p14="http://schemas.microsoft.com/office/powerpoint/2010/main" val="28573687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75E01F54-5629-7943-884A-485A2FA7A6EF}"/>
              </a:ext>
            </a:extLst>
          </p:cNvPr>
          <p:cNvPicPr>
            <a:picLocks noChangeAspect="1"/>
          </p:cNvPicPr>
          <p:nvPr/>
        </p:nvPicPr>
        <p:blipFill>
          <a:blip r:embed="rId2"/>
          <a:stretch>
            <a:fillRect/>
          </a:stretch>
        </p:blipFill>
        <p:spPr>
          <a:xfrm rot="5400000">
            <a:off x="6420772" y="1114049"/>
            <a:ext cx="6858724" cy="4683732"/>
          </a:xfrm>
          <a:prstGeom prst="rect">
            <a:avLst/>
          </a:prstGeom>
        </p:spPr>
      </p:pic>
      <p:pic>
        <p:nvPicPr>
          <p:cNvPr id="6" name="Picture 5">
            <a:extLst>
              <a:ext uri="{FF2B5EF4-FFF2-40B4-BE49-F238E27FC236}">
                <a16:creationId xmlns:a16="http://schemas.microsoft.com/office/drawing/2014/main" id="{4FD44CA0-81F9-8B49-BA4F-A45BF68D2AF9}"/>
              </a:ext>
            </a:extLst>
          </p:cNvPr>
          <p:cNvPicPr>
            <a:picLocks noChangeAspect="1"/>
          </p:cNvPicPr>
          <p:nvPr/>
        </p:nvPicPr>
        <p:blipFill>
          <a:blip r:embed="rId3"/>
          <a:stretch>
            <a:fillRect/>
          </a:stretch>
        </p:blipFill>
        <p:spPr>
          <a:xfrm rot="5400000">
            <a:off x="-695148" y="1079500"/>
            <a:ext cx="6783377" cy="4773625"/>
          </a:xfrm>
          <a:prstGeom prst="rect">
            <a:avLst/>
          </a:prstGeom>
        </p:spPr>
      </p:pic>
      <p:sp>
        <p:nvSpPr>
          <p:cNvPr id="4" name="TextBox 3">
            <a:extLst>
              <a:ext uri="{FF2B5EF4-FFF2-40B4-BE49-F238E27FC236}">
                <a16:creationId xmlns:a16="http://schemas.microsoft.com/office/drawing/2014/main" id="{A5A5F2E0-7A62-CA47-B788-32C1AF75EC97}"/>
              </a:ext>
            </a:extLst>
          </p:cNvPr>
          <p:cNvSpPr txBox="1"/>
          <p:nvPr/>
        </p:nvSpPr>
        <p:spPr>
          <a:xfrm>
            <a:off x="4889507" y="96123"/>
            <a:ext cx="3077677" cy="769441"/>
          </a:xfrm>
          <a:prstGeom prst="rect">
            <a:avLst/>
          </a:prstGeom>
          <a:noFill/>
        </p:spPr>
        <p:txBody>
          <a:bodyPr wrap="square" rtlCol="0">
            <a:spAutoFit/>
          </a:bodyPr>
          <a:lstStyle/>
          <a:p>
            <a:r>
              <a:rPr lang="en-US" sz="4400" dirty="0" err="1"/>
              <a:t>Imnaha</a:t>
            </a:r>
            <a:endParaRPr lang="en-US" sz="4400" dirty="0"/>
          </a:p>
        </p:txBody>
      </p:sp>
      <p:sp>
        <p:nvSpPr>
          <p:cNvPr id="7" name="TextBox 6">
            <a:extLst>
              <a:ext uri="{FF2B5EF4-FFF2-40B4-BE49-F238E27FC236}">
                <a16:creationId xmlns:a16="http://schemas.microsoft.com/office/drawing/2014/main" id="{75D77710-1F42-2B44-A3D9-A333E38954C6}"/>
              </a:ext>
            </a:extLst>
          </p:cNvPr>
          <p:cNvSpPr txBox="1"/>
          <p:nvPr/>
        </p:nvSpPr>
        <p:spPr>
          <a:xfrm>
            <a:off x="7408786" y="369331"/>
            <a:ext cx="1538839" cy="1200329"/>
          </a:xfrm>
          <a:prstGeom prst="rect">
            <a:avLst/>
          </a:prstGeom>
          <a:noFill/>
          <a:ln>
            <a:noFill/>
          </a:ln>
        </p:spPr>
        <p:txBody>
          <a:bodyPr wrap="square" rtlCol="0">
            <a:spAutoFit/>
          </a:bodyPr>
          <a:lstStyle/>
          <a:p>
            <a:r>
              <a:rPr lang="en-US" dirty="0">
                <a:solidFill>
                  <a:schemeClr val="accent2"/>
                </a:solidFill>
              </a:rPr>
              <a:t>5 year old recruits per </a:t>
            </a:r>
            <a:r>
              <a:rPr lang="en-US" dirty="0" err="1">
                <a:solidFill>
                  <a:schemeClr val="accent2"/>
                </a:solidFill>
              </a:rPr>
              <a:t>spawner</a:t>
            </a:r>
            <a:endParaRPr lang="en-US" dirty="0">
              <a:solidFill>
                <a:schemeClr val="accent2"/>
              </a:solidFill>
            </a:endParaRPr>
          </a:p>
          <a:p>
            <a:endParaRPr lang="en-US" dirty="0">
              <a:solidFill>
                <a:schemeClr val="accent2"/>
              </a:solidFill>
            </a:endParaRPr>
          </a:p>
        </p:txBody>
      </p:sp>
      <p:sp>
        <p:nvSpPr>
          <p:cNvPr id="8" name="TextBox 7">
            <a:extLst>
              <a:ext uri="{FF2B5EF4-FFF2-40B4-BE49-F238E27FC236}">
                <a16:creationId xmlns:a16="http://schemas.microsoft.com/office/drawing/2014/main" id="{2FF7FE8A-4E70-F84C-BF13-65C3F54C6D2C}"/>
              </a:ext>
            </a:extLst>
          </p:cNvPr>
          <p:cNvSpPr txBox="1"/>
          <p:nvPr/>
        </p:nvSpPr>
        <p:spPr>
          <a:xfrm>
            <a:off x="360948" y="184666"/>
            <a:ext cx="1538839" cy="1200329"/>
          </a:xfrm>
          <a:prstGeom prst="rect">
            <a:avLst/>
          </a:prstGeom>
          <a:noFill/>
        </p:spPr>
        <p:txBody>
          <a:bodyPr wrap="square" rtlCol="0">
            <a:spAutoFit/>
          </a:bodyPr>
          <a:lstStyle/>
          <a:p>
            <a:r>
              <a:rPr lang="en-US" dirty="0">
                <a:solidFill>
                  <a:schemeClr val="accent1"/>
                </a:solidFill>
              </a:rPr>
              <a:t>4 year old recruits per </a:t>
            </a:r>
            <a:r>
              <a:rPr lang="en-US" dirty="0" err="1">
                <a:solidFill>
                  <a:schemeClr val="accent1"/>
                </a:solidFill>
              </a:rPr>
              <a:t>spawner</a:t>
            </a:r>
            <a:endParaRPr lang="en-US" dirty="0">
              <a:solidFill>
                <a:schemeClr val="accent1"/>
              </a:solidFill>
            </a:endParaRPr>
          </a:p>
          <a:p>
            <a:endParaRPr lang="en-US" dirty="0"/>
          </a:p>
        </p:txBody>
      </p:sp>
      <p:sp>
        <p:nvSpPr>
          <p:cNvPr id="10" name="Oval 9">
            <a:extLst>
              <a:ext uri="{FF2B5EF4-FFF2-40B4-BE49-F238E27FC236}">
                <a16:creationId xmlns:a16="http://schemas.microsoft.com/office/drawing/2014/main" id="{4BAF52D1-2F7F-9B40-A960-0211B436E16C}"/>
              </a:ext>
            </a:extLst>
          </p:cNvPr>
          <p:cNvSpPr/>
          <p:nvPr/>
        </p:nvSpPr>
        <p:spPr>
          <a:xfrm>
            <a:off x="952455" y="3697522"/>
            <a:ext cx="3481612" cy="3191091"/>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566FB96F-7CEC-2E42-8583-1B86FEF67700}"/>
              </a:ext>
            </a:extLst>
          </p:cNvPr>
          <p:cNvSpPr/>
          <p:nvPr/>
        </p:nvSpPr>
        <p:spPr>
          <a:xfrm>
            <a:off x="7805615" y="3597646"/>
            <a:ext cx="3509109" cy="3264250"/>
          </a:xfrm>
          <a:prstGeom prst="ellipse">
            <a:avLst/>
          </a:prstGeom>
          <a:noFill/>
          <a:ln>
            <a:solidFill>
              <a:schemeClr val="accent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accent2"/>
              </a:solidFill>
            </a:endParaRPr>
          </a:p>
        </p:txBody>
      </p:sp>
      <p:sp>
        <p:nvSpPr>
          <p:cNvPr id="12" name="Oval 11">
            <a:extLst>
              <a:ext uri="{FF2B5EF4-FFF2-40B4-BE49-F238E27FC236}">
                <a16:creationId xmlns:a16="http://schemas.microsoft.com/office/drawing/2014/main" id="{30848CBF-F22D-0D45-8D8C-9B14F5B51FB4}"/>
              </a:ext>
            </a:extLst>
          </p:cNvPr>
          <p:cNvSpPr/>
          <p:nvPr/>
        </p:nvSpPr>
        <p:spPr>
          <a:xfrm>
            <a:off x="8682307" y="-77065"/>
            <a:ext cx="2690233" cy="3401503"/>
          </a:xfrm>
          <a:prstGeom prst="ellipse">
            <a:avLst/>
          </a:prstGeom>
          <a:noFill/>
          <a:ln>
            <a:solidFill>
              <a:schemeClr val="accent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accent2"/>
              </a:solidFill>
            </a:endParaRPr>
          </a:p>
        </p:txBody>
      </p:sp>
      <p:cxnSp>
        <p:nvCxnSpPr>
          <p:cNvPr id="13" name="Straight Connector 12">
            <a:extLst>
              <a:ext uri="{FF2B5EF4-FFF2-40B4-BE49-F238E27FC236}">
                <a16:creationId xmlns:a16="http://schemas.microsoft.com/office/drawing/2014/main" id="{962BD325-AE50-AD4B-B597-6472702B251B}"/>
              </a:ext>
            </a:extLst>
          </p:cNvPr>
          <p:cNvCxnSpPr>
            <a:cxnSpLocks/>
          </p:cNvCxnSpPr>
          <p:nvPr/>
        </p:nvCxnSpPr>
        <p:spPr>
          <a:xfrm>
            <a:off x="4317345" y="8384"/>
            <a:ext cx="0" cy="6727830"/>
          </a:xfrm>
          <a:prstGeom prst="line">
            <a:avLst/>
          </a:prstGeom>
        </p:spPr>
        <p:style>
          <a:lnRef idx="3">
            <a:schemeClr val="accent1"/>
          </a:lnRef>
          <a:fillRef idx="0">
            <a:schemeClr val="accent1"/>
          </a:fillRef>
          <a:effectRef idx="2">
            <a:schemeClr val="accent1"/>
          </a:effectRef>
          <a:fontRef idx="minor">
            <a:schemeClr val="tx1"/>
          </a:fontRef>
        </p:style>
      </p:cxnSp>
      <p:cxnSp>
        <p:nvCxnSpPr>
          <p:cNvPr id="14" name="Straight Connector 13">
            <a:extLst>
              <a:ext uri="{FF2B5EF4-FFF2-40B4-BE49-F238E27FC236}">
                <a16:creationId xmlns:a16="http://schemas.microsoft.com/office/drawing/2014/main" id="{78211EEF-DF54-EE43-AC82-A3676CCB0049}"/>
              </a:ext>
            </a:extLst>
          </p:cNvPr>
          <p:cNvCxnSpPr>
            <a:cxnSpLocks/>
          </p:cNvCxnSpPr>
          <p:nvPr/>
        </p:nvCxnSpPr>
        <p:spPr>
          <a:xfrm>
            <a:off x="10991759" y="26553"/>
            <a:ext cx="0" cy="6727830"/>
          </a:xfrm>
          <a:prstGeom prst="line">
            <a:avLst/>
          </a:prstGeom>
          <a:ln/>
        </p:spPr>
        <p:style>
          <a:lnRef idx="3">
            <a:schemeClr val="accent2"/>
          </a:lnRef>
          <a:fillRef idx="0">
            <a:schemeClr val="accent2"/>
          </a:fillRef>
          <a:effectRef idx="2">
            <a:schemeClr val="accent2"/>
          </a:effectRef>
          <a:fontRef idx="minor">
            <a:schemeClr val="tx1"/>
          </a:fontRef>
        </p:style>
      </p:cxnSp>
      <p:sp>
        <p:nvSpPr>
          <p:cNvPr id="15" name="TextBox 14">
            <a:extLst>
              <a:ext uri="{FF2B5EF4-FFF2-40B4-BE49-F238E27FC236}">
                <a16:creationId xmlns:a16="http://schemas.microsoft.com/office/drawing/2014/main" id="{CCCD33D3-C010-CF40-9AE2-AE62E2EB37D8}"/>
              </a:ext>
            </a:extLst>
          </p:cNvPr>
          <p:cNvSpPr txBox="1"/>
          <p:nvPr/>
        </p:nvSpPr>
        <p:spPr>
          <a:xfrm>
            <a:off x="1684800" y="1893000"/>
            <a:ext cx="1065600" cy="369332"/>
          </a:xfrm>
          <a:prstGeom prst="rect">
            <a:avLst/>
          </a:prstGeom>
          <a:noFill/>
        </p:spPr>
        <p:txBody>
          <a:bodyPr wrap="square" rtlCol="0">
            <a:spAutoFit/>
          </a:bodyPr>
          <a:lstStyle/>
          <a:p>
            <a:r>
              <a:rPr lang="en-US" dirty="0">
                <a:solidFill>
                  <a:schemeClr val="accent1"/>
                </a:solidFill>
              </a:rPr>
              <a:t>IMN_1</a:t>
            </a:r>
          </a:p>
        </p:txBody>
      </p:sp>
      <p:sp>
        <p:nvSpPr>
          <p:cNvPr id="16" name="TextBox 15">
            <a:extLst>
              <a:ext uri="{FF2B5EF4-FFF2-40B4-BE49-F238E27FC236}">
                <a16:creationId xmlns:a16="http://schemas.microsoft.com/office/drawing/2014/main" id="{DD62EA5D-D936-554C-8964-149E37ACB305}"/>
              </a:ext>
            </a:extLst>
          </p:cNvPr>
          <p:cNvSpPr txBox="1"/>
          <p:nvPr/>
        </p:nvSpPr>
        <p:spPr>
          <a:xfrm>
            <a:off x="9312224" y="784830"/>
            <a:ext cx="1065600" cy="369332"/>
          </a:xfrm>
          <a:prstGeom prst="rect">
            <a:avLst/>
          </a:prstGeom>
          <a:noFill/>
          <a:ln>
            <a:noFill/>
          </a:ln>
        </p:spPr>
        <p:txBody>
          <a:bodyPr wrap="square" rtlCol="0">
            <a:spAutoFit/>
          </a:bodyPr>
          <a:lstStyle/>
          <a:p>
            <a:r>
              <a:rPr lang="en-US" dirty="0">
                <a:solidFill>
                  <a:schemeClr val="accent2"/>
                </a:solidFill>
              </a:rPr>
              <a:t>IMN_1</a:t>
            </a:r>
          </a:p>
        </p:txBody>
      </p:sp>
      <p:sp>
        <p:nvSpPr>
          <p:cNvPr id="17" name="TextBox 16">
            <a:extLst>
              <a:ext uri="{FF2B5EF4-FFF2-40B4-BE49-F238E27FC236}">
                <a16:creationId xmlns:a16="http://schemas.microsoft.com/office/drawing/2014/main" id="{E1CE5ACB-FA08-9F43-81E1-73A947BACF49}"/>
              </a:ext>
            </a:extLst>
          </p:cNvPr>
          <p:cNvSpPr txBox="1"/>
          <p:nvPr/>
        </p:nvSpPr>
        <p:spPr>
          <a:xfrm>
            <a:off x="9312224" y="3651256"/>
            <a:ext cx="1065600" cy="369332"/>
          </a:xfrm>
          <a:prstGeom prst="rect">
            <a:avLst/>
          </a:prstGeom>
          <a:noFill/>
          <a:ln>
            <a:noFill/>
          </a:ln>
        </p:spPr>
        <p:txBody>
          <a:bodyPr wrap="square" rtlCol="0">
            <a:spAutoFit/>
          </a:bodyPr>
          <a:lstStyle/>
          <a:p>
            <a:r>
              <a:rPr lang="en-US" dirty="0">
                <a:solidFill>
                  <a:schemeClr val="accent2"/>
                </a:solidFill>
              </a:rPr>
              <a:t>IMN_2</a:t>
            </a:r>
          </a:p>
        </p:txBody>
      </p:sp>
      <p:sp>
        <p:nvSpPr>
          <p:cNvPr id="18" name="TextBox 17">
            <a:extLst>
              <a:ext uri="{FF2B5EF4-FFF2-40B4-BE49-F238E27FC236}">
                <a16:creationId xmlns:a16="http://schemas.microsoft.com/office/drawing/2014/main" id="{A7361731-FC83-2E48-802C-1FFBB7714AE6}"/>
              </a:ext>
            </a:extLst>
          </p:cNvPr>
          <p:cNvSpPr txBox="1"/>
          <p:nvPr/>
        </p:nvSpPr>
        <p:spPr>
          <a:xfrm>
            <a:off x="5151087" y="5225876"/>
            <a:ext cx="1840955" cy="1384995"/>
          </a:xfrm>
          <a:prstGeom prst="rect">
            <a:avLst/>
          </a:prstGeom>
          <a:noFill/>
        </p:spPr>
        <p:txBody>
          <a:bodyPr wrap="square" rtlCol="0">
            <a:spAutoFit/>
          </a:bodyPr>
          <a:lstStyle/>
          <a:p>
            <a:r>
              <a:rPr lang="en-US" sz="1200" dirty="0" err="1"/>
              <a:t>Lostine</a:t>
            </a:r>
            <a:r>
              <a:rPr lang="en-US" sz="1200" dirty="0"/>
              <a:t> River and Wallowa contain the same data. Need to rerun this analysis without </a:t>
            </a:r>
            <a:r>
              <a:rPr lang="en-US" sz="1200" dirty="0" err="1"/>
              <a:t>Lostine</a:t>
            </a:r>
            <a:r>
              <a:rPr lang="en-US" sz="1200" dirty="0"/>
              <a:t> R.  Explains why they predict each other so well for both rec4 and rec5. </a:t>
            </a:r>
          </a:p>
        </p:txBody>
      </p:sp>
      <p:sp>
        <p:nvSpPr>
          <p:cNvPr id="19" name="Oval 18">
            <a:extLst>
              <a:ext uri="{FF2B5EF4-FFF2-40B4-BE49-F238E27FC236}">
                <a16:creationId xmlns:a16="http://schemas.microsoft.com/office/drawing/2014/main" id="{BB54FB08-B5F7-BE46-BAD6-1A578007C6A1}"/>
              </a:ext>
            </a:extLst>
          </p:cNvPr>
          <p:cNvSpPr/>
          <p:nvPr/>
        </p:nvSpPr>
        <p:spPr>
          <a:xfrm>
            <a:off x="1292393" y="1050465"/>
            <a:ext cx="2617574" cy="2436150"/>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0" name="TextBox 19">
            <a:extLst>
              <a:ext uri="{FF2B5EF4-FFF2-40B4-BE49-F238E27FC236}">
                <a16:creationId xmlns:a16="http://schemas.microsoft.com/office/drawing/2014/main" id="{59F76AA9-73F1-4E46-83A6-7169B53FECEA}"/>
              </a:ext>
            </a:extLst>
          </p:cNvPr>
          <p:cNvSpPr txBox="1"/>
          <p:nvPr/>
        </p:nvSpPr>
        <p:spPr>
          <a:xfrm>
            <a:off x="1213966" y="4574859"/>
            <a:ext cx="1065600" cy="369332"/>
          </a:xfrm>
          <a:prstGeom prst="rect">
            <a:avLst/>
          </a:prstGeom>
          <a:noFill/>
        </p:spPr>
        <p:txBody>
          <a:bodyPr wrap="square" rtlCol="0">
            <a:spAutoFit/>
          </a:bodyPr>
          <a:lstStyle/>
          <a:p>
            <a:r>
              <a:rPr lang="en-US" dirty="0">
                <a:solidFill>
                  <a:schemeClr val="accent1"/>
                </a:solidFill>
              </a:rPr>
              <a:t>IMN_2</a:t>
            </a:r>
          </a:p>
        </p:txBody>
      </p:sp>
    </p:spTree>
    <p:extLst>
      <p:ext uri="{BB962C8B-B14F-4D97-AF65-F5344CB8AC3E}">
        <p14:creationId xmlns:p14="http://schemas.microsoft.com/office/powerpoint/2010/main" val="15974981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96344B6-F80C-7944-B2DE-4A1CA8DF6720}"/>
              </a:ext>
            </a:extLst>
          </p:cNvPr>
          <p:cNvPicPr>
            <a:picLocks noChangeAspect="1"/>
          </p:cNvPicPr>
          <p:nvPr/>
        </p:nvPicPr>
        <p:blipFill>
          <a:blip r:embed="rId2"/>
          <a:stretch>
            <a:fillRect/>
          </a:stretch>
        </p:blipFill>
        <p:spPr>
          <a:xfrm>
            <a:off x="46190" y="180392"/>
            <a:ext cx="9382050" cy="6295053"/>
          </a:xfrm>
          <a:prstGeom prst="rect">
            <a:avLst/>
          </a:prstGeom>
        </p:spPr>
      </p:pic>
    </p:spTree>
    <p:extLst>
      <p:ext uri="{BB962C8B-B14F-4D97-AF65-F5344CB8AC3E}">
        <p14:creationId xmlns:p14="http://schemas.microsoft.com/office/powerpoint/2010/main" val="1686891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36056</TotalTime>
  <Words>1494</Words>
  <Application>Microsoft Macintosh PowerPoint</Application>
  <PresentationFormat>Widescreen</PresentationFormat>
  <Paragraphs>75</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Helvetica</vt:lpstr>
      <vt:lpstr>Office Theme</vt:lpstr>
      <vt:lpstr>Clustering of stocks with multispatial CCM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MPGs with the most significant causal relationships within the ESU</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49</cp:revision>
  <dcterms:created xsi:type="dcterms:W3CDTF">2020-10-23T22:08:08Z</dcterms:created>
  <dcterms:modified xsi:type="dcterms:W3CDTF">2020-11-20T16:15:41Z</dcterms:modified>
</cp:coreProperties>
</file>

<file path=docProps/thumbnail.jpeg>
</file>